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19"/>
  </p:notesMasterIdLst>
  <p:sldIdLst>
    <p:sldId id="256" r:id="rId8"/>
    <p:sldId id="259" r:id="rId9"/>
    <p:sldId id="266" r:id="rId10"/>
    <p:sldId id="264" r:id="rId11"/>
    <p:sldId id="263" r:id="rId12"/>
    <p:sldId id="270" r:id="rId13"/>
    <p:sldId id="271" r:id="rId14"/>
    <p:sldId id="268" r:id="rId15"/>
    <p:sldId id="261" r:id="rId16"/>
    <p:sldId id="269" r:id="rId17"/>
    <p:sldId id="267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29872B"/>
    <a:srgbClr val="00A3A6"/>
    <a:srgbClr val="34A936"/>
    <a:srgbClr val="4D8ECC"/>
    <a:srgbClr val="1B5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FE8C9-729E-4268-AED6-60AB0B5DD9E1}" type="datetimeFigureOut">
              <a:rPr lang="fr-FR" smtClean="0"/>
              <a:t>04/06/2020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E23BA-7DD7-45D4-8E4C-74B0EC9521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57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33C36-BD64-4A19-AF17-1E5FC3E7130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9560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01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946400" y="285750"/>
            <a:ext cx="5791200" cy="609600"/>
          </a:xfrm>
        </p:spPr>
        <p:txBody>
          <a:bodyPr>
            <a:normAutofit/>
          </a:bodyPr>
          <a:lstStyle>
            <a:lvl1pPr>
              <a:defRPr sz="2400" b="1" cap="all" baseline="0">
                <a:solidFill>
                  <a:schemeClr val="bg1"/>
                </a:solidFill>
                <a:latin typeface="Interstate Comp" pitchFamily="50" charset="0"/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 hasCustomPrompt="1"/>
          </p:nvPr>
        </p:nvSpPr>
        <p:spPr>
          <a:xfrm>
            <a:off x="1727200" y="1809751"/>
            <a:ext cx="7315200" cy="4667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14694"/>
                </a:solidFill>
                <a:latin typeface="Museo 900" panose="02000000000000000000" pitchFamily="50" charset="0"/>
              </a:defRPr>
            </a:lvl1pPr>
          </a:lstStyle>
          <a:p>
            <a:pPr lvl="0"/>
            <a:r>
              <a:rPr lang="fr-FR" dirty="0" smtClean="0"/>
              <a:t>Modifiez le titre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1" hasCustomPrompt="1"/>
          </p:nvPr>
        </p:nvSpPr>
        <p:spPr>
          <a:xfrm>
            <a:off x="1727201" y="2562225"/>
            <a:ext cx="5575300" cy="2914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Museo Sans For Dell" panose="02000000000000000000" pitchFamily="2" charset="0"/>
              </a:defRPr>
            </a:lvl1pPr>
          </a:lstStyle>
          <a:p>
            <a:pPr lvl="0"/>
            <a:r>
              <a:rPr lang="fr-FR" dirty="0" smtClean="0"/>
              <a:t>Modifiez le texte </a:t>
            </a:r>
          </a:p>
        </p:txBody>
      </p:sp>
      <p:sp>
        <p:nvSpPr>
          <p:cNvPr id="14" name="Espace réservé pour une image  13"/>
          <p:cNvSpPr>
            <a:spLocks noGrp="1"/>
          </p:cNvSpPr>
          <p:nvPr>
            <p:ph type="pic" sz="quarter" idx="12"/>
          </p:nvPr>
        </p:nvSpPr>
        <p:spPr>
          <a:xfrm>
            <a:off x="7848601" y="2552701"/>
            <a:ext cx="3670300" cy="29241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686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heme" Target="../theme/theme3.xml"/><Relationship Id="rId9" Type="http://schemas.openxmlformats.org/officeDocument/2006/relationships/image" Target="../media/image9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quid.fr/monde.html?mode=detail&amp;iso=fr&amp;style=mapetat&amp;id=50247&amp;mapid=1384#map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2229" y="3523070"/>
            <a:ext cx="6879771" cy="95703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WP6 – Milk and dairy products processing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8445" y="4667524"/>
            <a:ext cx="6705600" cy="514352"/>
          </a:xfrm>
        </p:spPr>
        <p:txBody>
          <a:bodyPr/>
          <a:lstStyle/>
          <a:p>
            <a:r>
              <a:rPr lang="en-US" i="1" dirty="0" smtClean="0">
                <a:solidFill>
                  <a:srgbClr val="00A3A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WPL: </a:t>
            </a:r>
            <a:r>
              <a:rPr lang="en-US" i="1" dirty="0" err="1" smtClean="0">
                <a:solidFill>
                  <a:srgbClr val="00A3A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Saïd</a:t>
            </a:r>
            <a:r>
              <a:rPr lang="en-US" i="1" dirty="0" smtClean="0">
                <a:solidFill>
                  <a:srgbClr val="00A3A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>
                <a:solidFill>
                  <a:srgbClr val="00A3A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Bouhallab, INRAE – France </a:t>
            </a:r>
            <a:endParaRPr lang="fr-FR" dirty="0">
              <a:solidFill>
                <a:srgbClr val="00A3A6"/>
              </a:solidFill>
            </a:endParaRPr>
          </a:p>
        </p:txBody>
      </p:sp>
      <p:grpSp>
        <p:nvGrpSpPr>
          <p:cNvPr id="4" name="Gruppo 2">
            <a:extLst>
              <a:ext uri="{FF2B5EF4-FFF2-40B4-BE49-F238E27FC236}">
                <a16:creationId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Sous-titre 6">
            <a:extLst>
              <a:ext uri="{FF2B5EF4-FFF2-40B4-BE49-F238E27FC236}">
                <a16:creationId xmlns:a16="http://schemas.microsoft.com/office/drawing/2014/main" id="{ADC46749-8403-42E6-B3BE-B88B4F7C02B7}"/>
              </a:ext>
            </a:extLst>
          </p:cNvPr>
          <p:cNvSpPr txBox="1">
            <a:spLocks/>
          </p:cNvSpPr>
          <p:nvPr/>
        </p:nvSpPr>
        <p:spPr>
          <a:xfrm>
            <a:off x="5252830" y="4611137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6758965" y="5450718"/>
            <a:ext cx="4703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/>
              <a:t>MilkQua</a:t>
            </a:r>
            <a:r>
              <a:rPr lang="fr-FR" b="1" dirty="0"/>
              <a:t> Project </a:t>
            </a:r>
            <a:r>
              <a:rPr lang="fr-FR" b="1" dirty="0" err="1"/>
              <a:t>Steering</a:t>
            </a:r>
            <a:r>
              <a:rPr lang="fr-FR" b="1" dirty="0"/>
              <a:t> </a:t>
            </a:r>
            <a:r>
              <a:rPr lang="fr-FR" b="1" dirty="0" err="1"/>
              <a:t>Board</a:t>
            </a:r>
            <a:r>
              <a:rPr lang="fr-FR" b="1" dirty="0"/>
              <a:t>, </a:t>
            </a:r>
            <a:r>
              <a:rPr lang="fr-FR" b="1" dirty="0" err="1"/>
              <a:t>June</a:t>
            </a:r>
            <a:r>
              <a:rPr lang="fr-FR" b="1" dirty="0"/>
              <a:t> 4th, 2020</a:t>
            </a:r>
          </a:p>
        </p:txBody>
      </p:sp>
    </p:spTree>
    <p:extLst>
      <p:ext uri="{BB962C8B-B14F-4D97-AF65-F5344CB8AC3E}">
        <p14:creationId xmlns:p14="http://schemas.microsoft.com/office/powerpoint/2010/main" val="10033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4810248" y="151173"/>
            <a:ext cx="5799137" cy="528638"/>
          </a:xfrm>
        </p:spPr>
        <p:txBody>
          <a:bodyPr/>
          <a:lstStyle/>
          <a:p>
            <a:r>
              <a:rPr lang="en-US" b="1" dirty="0" smtClean="0"/>
              <a:t>Expected deliverables</a:t>
            </a:r>
            <a:endParaRPr lang="en-US" b="1" dirty="0"/>
          </a:p>
        </p:txBody>
      </p:sp>
      <p:sp>
        <p:nvSpPr>
          <p:cNvPr id="6" name="Sous-titre 2"/>
          <p:cNvSpPr txBox="1">
            <a:spLocks/>
          </p:cNvSpPr>
          <p:nvPr/>
        </p:nvSpPr>
        <p:spPr>
          <a:xfrm>
            <a:off x="1732722" y="1802316"/>
            <a:ext cx="8427425" cy="3479547"/>
          </a:xfrm>
          <a:prstGeom prst="rect">
            <a:avLst/>
          </a:prstGeom>
          <a:ln>
            <a:solidFill>
              <a:srgbClr val="4D8ECC"/>
            </a:solidFill>
          </a:ln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Comparative efficiency of two strategies of EOs </a:t>
            </a:r>
            <a:r>
              <a:rPr lang="en-US" sz="2800" dirty="0" smtClean="0"/>
              <a:t>encapsulation; </a:t>
            </a:r>
            <a:endParaRPr lang="en-US" sz="2800" dirty="0"/>
          </a:p>
          <a:p>
            <a:r>
              <a:rPr lang="en-US" sz="2800" dirty="0"/>
              <a:t>Mechanisms of EOs encapsulation and selection of the most stable and efficient </a:t>
            </a:r>
            <a:r>
              <a:rPr lang="en-US" sz="2800" dirty="0" smtClean="0"/>
              <a:t>one;</a:t>
            </a:r>
            <a:endParaRPr lang="en-US" sz="2800" dirty="0"/>
          </a:p>
          <a:p>
            <a:r>
              <a:rPr lang="en-US" sz="2800" dirty="0" smtClean="0"/>
              <a:t>Comparative </a:t>
            </a:r>
            <a:r>
              <a:rPr lang="en-US" sz="2800" dirty="0" smtClean="0"/>
              <a:t>activities of encapsulated EOs in vitro</a:t>
            </a:r>
            <a:endParaRPr lang="en-US" sz="2800" dirty="0"/>
          </a:p>
          <a:p>
            <a:r>
              <a:rPr lang="en-US" sz="2800" dirty="0" smtClean="0"/>
              <a:t>Quality and sensorial </a:t>
            </a:r>
            <a:r>
              <a:rPr lang="en-US" sz="2800" dirty="0"/>
              <a:t>properties </a:t>
            </a:r>
            <a:r>
              <a:rPr lang="en-US" sz="2800" dirty="0" smtClean="0"/>
              <a:t>of </a:t>
            </a:r>
            <a:r>
              <a:rPr lang="en-US" sz="2800" dirty="0"/>
              <a:t>EOs </a:t>
            </a:r>
            <a:r>
              <a:rPr lang="en-US" sz="2800" dirty="0" smtClean="0"/>
              <a:t>enriched milk - derived product(s).</a:t>
            </a:r>
            <a:endParaRPr lang="en-US" sz="2800" dirty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40683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195335" y="3893509"/>
            <a:ext cx="6061545" cy="420558"/>
          </a:xfrm>
        </p:spPr>
        <p:txBody>
          <a:bodyPr/>
          <a:lstStyle/>
          <a:p>
            <a:r>
              <a:rPr lang="fr-FR" i="1" dirty="0" err="1" smtClean="0"/>
              <a:t>Thank</a:t>
            </a:r>
            <a:r>
              <a:rPr lang="fr-FR" i="1" dirty="0" smtClean="0"/>
              <a:t> </a:t>
            </a:r>
            <a:r>
              <a:rPr lang="fr-FR" i="1" dirty="0" err="1" smtClean="0"/>
              <a:t>you</a:t>
            </a:r>
            <a:r>
              <a:rPr lang="fr-FR" i="1" dirty="0" smtClean="0"/>
              <a:t> for </a:t>
            </a:r>
            <a:r>
              <a:rPr lang="fr-FR" i="1" dirty="0" err="1" smtClean="0"/>
              <a:t>your</a:t>
            </a:r>
            <a:r>
              <a:rPr lang="fr-FR" i="1" dirty="0" smtClean="0"/>
              <a:t> attention</a:t>
            </a:r>
            <a:endParaRPr lang="fr-FR" i="1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59" y="5274168"/>
            <a:ext cx="2213107" cy="135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795" y="5169928"/>
            <a:ext cx="2067986" cy="1460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84" y="4007561"/>
            <a:ext cx="2165664" cy="1538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39" y="3986611"/>
            <a:ext cx="2369393" cy="163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897" y="4774803"/>
            <a:ext cx="1371851" cy="127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771" y="5042366"/>
            <a:ext cx="3011943" cy="85011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957334" y="5970575"/>
            <a:ext cx="50563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1F497D"/>
                </a:solidFill>
              </a:rPr>
              <a:t>https://</a:t>
            </a:r>
            <a:r>
              <a:rPr lang="fr-FR" sz="2400" dirty="0" smtClean="0">
                <a:solidFill>
                  <a:srgbClr val="1F497D"/>
                </a:solidFill>
              </a:rPr>
              <a:t>www6.rennes.inrae.fr/stlo_eng</a:t>
            </a:r>
            <a:endParaRPr lang="fr-FR" sz="2400" dirty="0">
              <a:solidFill>
                <a:srgbClr val="1F497D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511" y="-50196"/>
            <a:ext cx="5509557" cy="38611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90928" y="4433524"/>
            <a:ext cx="394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https://www6.rennes.inrae.fr/stlo_eng/</a:t>
            </a:r>
          </a:p>
        </p:txBody>
      </p:sp>
    </p:spTree>
    <p:extLst>
      <p:ext uri="{BB962C8B-B14F-4D97-AF65-F5344CB8AC3E}">
        <p14:creationId xmlns:p14="http://schemas.microsoft.com/office/powerpoint/2010/main" val="171168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6019" y="116795"/>
            <a:ext cx="7782423" cy="528638"/>
          </a:xfrm>
        </p:spPr>
        <p:txBody>
          <a:bodyPr/>
          <a:lstStyle/>
          <a:p>
            <a:r>
              <a:rPr lang="en-GB" b="1" dirty="0" smtClean="0"/>
              <a:t>Presentation of the partner’s institution</a:t>
            </a:r>
            <a:endParaRPr lang="en-GB" b="1" dirty="0"/>
          </a:p>
        </p:txBody>
      </p:sp>
      <p:grpSp>
        <p:nvGrpSpPr>
          <p:cNvPr id="9" name="Groupe 8"/>
          <p:cNvGrpSpPr/>
          <p:nvPr/>
        </p:nvGrpSpPr>
        <p:grpSpPr>
          <a:xfrm>
            <a:off x="719886" y="3605281"/>
            <a:ext cx="3371230" cy="2722811"/>
            <a:chOff x="105334" y="4554328"/>
            <a:chExt cx="1260475" cy="1031875"/>
          </a:xfrm>
        </p:grpSpPr>
        <p:pic>
          <p:nvPicPr>
            <p:cNvPr id="10" name="Picture 18" descr="Carte : France">
              <a:hlinkClick r:id="rId2" tooltip="Carte : France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9"/>
            <a:stretch>
              <a:fillRect/>
            </a:stretch>
          </p:blipFill>
          <p:spPr bwMode="auto">
            <a:xfrm>
              <a:off x="105334" y="4554328"/>
              <a:ext cx="1260475" cy="1031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437121" y="5233778"/>
              <a:ext cx="46037" cy="4603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ヒラギノ角ゴ Pro W3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48F33C8C-4663-47F8-AAC2-AA7669DF2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42" y="1332003"/>
            <a:ext cx="2028759" cy="54799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692494" y="1083664"/>
            <a:ext cx="8811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1F497D"/>
                </a:solidFill>
              </a:rPr>
              <a:t>The </a:t>
            </a:r>
            <a:r>
              <a:rPr lang="en-US" sz="2400" dirty="0">
                <a:solidFill>
                  <a:srgbClr val="1F497D"/>
                </a:solidFill>
              </a:rPr>
              <a:t>French National Institute for Agriculture, Food and Environment </a:t>
            </a:r>
            <a:endParaRPr lang="en-US" sz="2400" dirty="0" smtClean="0">
              <a:solidFill>
                <a:srgbClr val="1F497D"/>
              </a:solidFill>
            </a:endParaRPr>
          </a:p>
          <a:p>
            <a:r>
              <a:rPr lang="en-GB" sz="2400" dirty="0" smtClean="0">
                <a:solidFill>
                  <a:srgbClr val="1F497D"/>
                </a:solidFill>
              </a:rPr>
              <a:t>			11,500 </a:t>
            </a:r>
            <a:r>
              <a:rPr lang="en-GB" sz="2400" dirty="0">
                <a:solidFill>
                  <a:srgbClr val="1F497D"/>
                </a:solidFill>
              </a:rPr>
              <a:t>staff members </a:t>
            </a:r>
            <a:endParaRPr lang="fr-FR" sz="2400" dirty="0">
              <a:solidFill>
                <a:srgbClr val="1F497D"/>
              </a:solidFill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256822" y="2197010"/>
            <a:ext cx="3834294" cy="1307154"/>
            <a:chOff x="5354562" y="2179058"/>
            <a:chExt cx="3834294" cy="1307154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83" r="38611"/>
            <a:stretch/>
          </p:blipFill>
          <p:spPr>
            <a:xfrm>
              <a:off x="7094618" y="2179058"/>
              <a:ext cx="1055077" cy="1298086"/>
            </a:xfrm>
            <a:prstGeom prst="rect">
              <a:avLst/>
            </a:prstGeom>
          </p:spPr>
        </p:pic>
        <p:pic>
          <p:nvPicPr>
            <p:cNvPr id="15" name="Image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768"/>
            <a:stretch/>
          </p:blipFill>
          <p:spPr>
            <a:xfrm>
              <a:off x="8173140" y="2188126"/>
              <a:ext cx="1015716" cy="129808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622" r="706"/>
            <a:stretch/>
          </p:blipFill>
          <p:spPr>
            <a:xfrm>
              <a:off x="5354562" y="2179058"/>
              <a:ext cx="1716611" cy="1298086"/>
            </a:xfrm>
            <a:prstGeom prst="rect">
              <a:avLst/>
            </a:prstGeom>
          </p:spPr>
        </p:pic>
      </p:grpSp>
      <p:pic>
        <p:nvPicPr>
          <p:cNvPr id="26" name="Imag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491" y="2197010"/>
            <a:ext cx="6535478" cy="3737172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80DE1-C683-49E9-8988-2205A76D4A03}" type="slidenum">
              <a:rPr lang="fr-FR" smtClean="0"/>
              <a:t>2</a:t>
            </a:fld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6739242" y="5845286"/>
            <a:ext cx="50563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1F497D"/>
                </a:solidFill>
              </a:rPr>
              <a:t>https://</a:t>
            </a:r>
            <a:r>
              <a:rPr lang="fr-FR" sz="2400" dirty="0" smtClean="0">
                <a:solidFill>
                  <a:srgbClr val="1F497D"/>
                </a:solidFill>
              </a:rPr>
              <a:t>www6.rennes.inrae.fr/stlo_eng</a:t>
            </a:r>
            <a:endParaRPr lang="fr-FR" sz="24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3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82044" y="116795"/>
            <a:ext cx="7422215" cy="528638"/>
          </a:xfrm>
        </p:spPr>
        <p:txBody>
          <a:bodyPr/>
          <a:lstStyle/>
          <a:p>
            <a:r>
              <a:rPr lang="en-GB" b="1" dirty="0" smtClean="0"/>
              <a:t>Expertise of involved members from STLO</a:t>
            </a:r>
            <a:endParaRPr lang="en-GB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8F33C8C-4663-47F8-AAC2-AA7669DF2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108" y="953640"/>
            <a:ext cx="2028759" cy="54799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93717" y="3199197"/>
            <a:ext cx="28252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Dr. </a:t>
            </a:r>
            <a:r>
              <a:rPr lang="en-US" sz="2000" b="1" dirty="0" err="1" smtClean="0"/>
              <a:t>Saïd</a:t>
            </a:r>
            <a:r>
              <a:rPr lang="en-US" sz="2000" b="1" dirty="0" smtClean="0"/>
              <a:t> Bouhallab (PhD) </a:t>
            </a:r>
            <a:r>
              <a:rPr lang="en-US" dirty="0" smtClean="0">
                <a:solidFill>
                  <a:srgbClr val="1F497D"/>
                </a:solidFill>
              </a:rPr>
              <a:t>&amp; his group</a:t>
            </a:r>
          </a:p>
          <a:p>
            <a:pPr algn="ctr"/>
            <a:r>
              <a:rPr lang="en-US" dirty="0" err="1" smtClean="0">
                <a:solidFill>
                  <a:srgbClr val="1F497D"/>
                </a:solidFill>
              </a:rPr>
              <a:t>Physico</a:t>
            </a:r>
            <a:r>
              <a:rPr lang="en-US" dirty="0" smtClean="0">
                <a:solidFill>
                  <a:srgbClr val="1F497D"/>
                </a:solidFill>
              </a:rPr>
              <a:t>-chemistry &amp; Biochemistry of milk components ;  </a:t>
            </a:r>
          </a:p>
          <a:p>
            <a:pPr algn="ctr"/>
            <a:r>
              <a:rPr lang="en-US" dirty="0" smtClean="0">
                <a:solidFill>
                  <a:srgbClr val="1F497D"/>
                </a:solidFill>
              </a:rPr>
              <a:t>Proteins – interactions - encapsulation - processing</a:t>
            </a:r>
            <a:endParaRPr lang="fr-FR" dirty="0">
              <a:solidFill>
                <a:srgbClr val="1F497D"/>
              </a:solidFill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8864590" y="771521"/>
            <a:ext cx="3318840" cy="1120422"/>
            <a:chOff x="5354562" y="2179058"/>
            <a:chExt cx="3834294" cy="1307154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83" r="38611"/>
            <a:stretch/>
          </p:blipFill>
          <p:spPr>
            <a:xfrm>
              <a:off x="7094618" y="2179058"/>
              <a:ext cx="1055077" cy="1298086"/>
            </a:xfrm>
            <a:prstGeom prst="rect">
              <a:avLst/>
            </a:prstGeom>
          </p:spPr>
        </p:pic>
        <p:pic>
          <p:nvPicPr>
            <p:cNvPr id="15" name="Image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768"/>
            <a:stretch/>
          </p:blipFill>
          <p:spPr>
            <a:xfrm>
              <a:off x="8173140" y="2188126"/>
              <a:ext cx="1015716" cy="129808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622" r="706"/>
            <a:stretch/>
          </p:blipFill>
          <p:spPr>
            <a:xfrm>
              <a:off x="5354562" y="2179058"/>
              <a:ext cx="1716611" cy="1298086"/>
            </a:xfrm>
            <a:prstGeom prst="rect">
              <a:avLst/>
            </a:prstGeom>
          </p:spPr>
        </p:pic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698" y="1106243"/>
            <a:ext cx="1421300" cy="2064637"/>
          </a:xfrm>
          <a:prstGeom prst="rect">
            <a:avLst/>
          </a:prstGeom>
        </p:spPr>
      </p:pic>
      <p:grpSp>
        <p:nvGrpSpPr>
          <p:cNvPr id="22" name="Groupe 21"/>
          <p:cNvGrpSpPr/>
          <p:nvPr/>
        </p:nvGrpSpPr>
        <p:grpSpPr>
          <a:xfrm>
            <a:off x="4414576" y="1721015"/>
            <a:ext cx="3959529" cy="3908984"/>
            <a:chOff x="4414576" y="1721015"/>
            <a:chExt cx="3959529" cy="3908984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94" r="29090"/>
            <a:stretch/>
          </p:blipFill>
          <p:spPr>
            <a:xfrm>
              <a:off x="5405889" y="1721015"/>
              <a:ext cx="1421300" cy="2057106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4414576" y="3844895"/>
              <a:ext cx="3959529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smtClean="0"/>
                <a:t>Dr. Sergine Even (PhD) </a:t>
              </a:r>
              <a:br>
                <a:rPr lang="en-US" sz="2000" b="1" dirty="0" smtClean="0"/>
              </a:br>
              <a:r>
                <a:rPr lang="en-US" dirty="0" smtClean="0">
                  <a:solidFill>
                    <a:srgbClr val="1F497D"/>
                  </a:solidFill>
                </a:rPr>
                <a:t>&amp; her group</a:t>
              </a:r>
            </a:p>
            <a:p>
              <a:pPr algn="ctr"/>
              <a:r>
                <a:rPr lang="en-US" dirty="0" smtClean="0">
                  <a:solidFill>
                    <a:srgbClr val="1F497D"/>
                  </a:solidFill>
                </a:rPr>
                <a:t>Microbiology - </a:t>
              </a:r>
              <a:r>
                <a:rPr lang="en-US" dirty="0">
                  <a:solidFill>
                    <a:srgbClr val="1F497D"/>
                  </a:solidFill>
                  <a:ea typeface="Calibri" panose="020F0502020204030204" pitchFamily="34" charset="0"/>
                </a:rPr>
                <a:t>microbial approaches against </a:t>
              </a:r>
              <a:r>
                <a:rPr lang="en-US" dirty="0" smtClean="0">
                  <a:solidFill>
                    <a:srgbClr val="1F497D"/>
                  </a:solidFill>
                  <a:ea typeface="Calibri" panose="020F0502020204030204" pitchFamily="34" charset="0"/>
                </a:rPr>
                <a:t>mastitis; Interaction mammary gland microbiota - mastitis pathogens; probiotics</a:t>
              </a:r>
              <a:endParaRPr lang="fr-FR" dirty="0">
                <a:solidFill>
                  <a:srgbClr val="1F497D"/>
                </a:solidFill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8616066" y="2649747"/>
            <a:ext cx="3526459" cy="3580515"/>
            <a:chOff x="8616066" y="2649747"/>
            <a:chExt cx="3526459" cy="3580515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42" r="27073"/>
            <a:stretch/>
          </p:blipFill>
          <p:spPr>
            <a:xfrm>
              <a:off x="9616081" y="2649747"/>
              <a:ext cx="1426120" cy="2064637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8616066" y="4722157"/>
              <a:ext cx="3526459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smtClean="0"/>
                <a:t>Mr. Gilles Garric </a:t>
              </a:r>
              <a:r>
                <a:rPr lang="en-US" sz="2000" dirty="0" smtClean="0">
                  <a:solidFill>
                    <a:srgbClr val="1F497D"/>
                  </a:solidFill>
                </a:rPr>
                <a:t/>
              </a:r>
              <a:br>
                <a:rPr lang="en-US" sz="2000" dirty="0" smtClean="0">
                  <a:solidFill>
                    <a:srgbClr val="1F497D"/>
                  </a:solidFill>
                </a:rPr>
              </a:br>
              <a:r>
                <a:rPr lang="en-US" dirty="0" smtClean="0">
                  <a:solidFill>
                    <a:srgbClr val="1F497D"/>
                  </a:solidFill>
                </a:rPr>
                <a:t>&amp; his group</a:t>
              </a:r>
              <a:r>
                <a:rPr lang="en-US" dirty="0">
                  <a:solidFill>
                    <a:srgbClr val="1F497D"/>
                  </a:solidFill>
                </a:rPr>
                <a:t/>
              </a:r>
              <a:br>
                <a:rPr lang="en-US" dirty="0">
                  <a:solidFill>
                    <a:srgbClr val="1F497D"/>
                  </a:solidFill>
                </a:rPr>
              </a:br>
              <a:r>
                <a:rPr lang="en-US" dirty="0">
                  <a:solidFill>
                    <a:srgbClr val="1F497D"/>
                  </a:solidFill>
                </a:rPr>
                <a:t>Scientific Leader of Dairy </a:t>
              </a:r>
              <a:r>
                <a:rPr lang="en-US" dirty="0" smtClean="0">
                  <a:solidFill>
                    <a:srgbClr val="1F497D"/>
                  </a:solidFill>
                </a:rPr>
                <a:t>Platform; </a:t>
              </a:r>
            </a:p>
            <a:p>
              <a:pPr algn="ctr"/>
              <a:r>
                <a:rPr lang="en-US" dirty="0" smtClean="0">
                  <a:solidFill>
                    <a:srgbClr val="1F497D"/>
                  </a:solidFill>
                </a:rPr>
                <a:t>Dairy technologist - processing technologies</a:t>
              </a:r>
              <a:endParaRPr lang="fr-FR" dirty="0">
                <a:solidFill>
                  <a:srgbClr val="1F497D"/>
                </a:solidFill>
              </a:endParaRPr>
            </a:p>
          </p:txBody>
        </p:sp>
      </p:grpSp>
      <p:sp>
        <p:nvSpPr>
          <p:cNvPr id="24" name="Espace réservé du numéro de diapositive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80DE1-C683-49E9-8988-2205A76D4A0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895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FE969F6-4E89-4820-8C8E-17D48FB1D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6533" y="1418747"/>
            <a:ext cx="11269815" cy="528638"/>
          </a:xfrm>
        </p:spPr>
        <p:txBody>
          <a:bodyPr/>
          <a:lstStyle/>
          <a:p>
            <a:r>
              <a:rPr lang="fr-FR" dirty="0" smtClean="0"/>
              <a:t>Objectives</a:t>
            </a:r>
            <a:endParaRPr lang="fr-FR" dirty="0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8148A64E-5309-4F6F-A5CB-04578D208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5068" y="2239337"/>
            <a:ext cx="9874882" cy="1984114"/>
          </a:xfrm>
        </p:spPr>
        <p:txBody>
          <a:bodyPr/>
          <a:lstStyle/>
          <a:p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Impact of EOs versus antibiotics treatments (on milk – animals) in vivo trials (WP4)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Evaluate </a:t>
            </a:r>
            <a:r>
              <a:rPr lang="en-US" dirty="0"/>
              <a:t>the interest and the benefit of </a:t>
            </a:r>
            <a:r>
              <a:rPr lang="en-US" dirty="0" smtClean="0"/>
              <a:t>the presence of selected essential </a:t>
            </a:r>
            <a:r>
              <a:rPr lang="en-US" dirty="0"/>
              <a:t>oils on the quality and stability of milk and its derived proceeded products. </a:t>
            </a:r>
            <a:r>
              <a:rPr lang="en-US" dirty="0" smtClean="0"/>
              <a:t>Two </a:t>
            </a:r>
            <a:r>
              <a:rPr lang="en-US" dirty="0"/>
              <a:t>innovative encapsulation strategies of EOs will be compared.</a:t>
            </a:r>
          </a:p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 smtClean="0"/>
              <a:t>WP6: Milk and </a:t>
            </a:r>
            <a:r>
              <a:rPr lang="fr-FR" b="1" dirty="0" err="1" smtClean="0"/>
              <a:t>dairy</a:t>
            </a:r>
            <a:r>
              <a:rPr lang="fr-FR" b="1" dirty="0" smtClean="0"/>
              <a:t> </a:t>
            </a:r>
            <a:r>
              <a:rPr lang="fr-FR" b="1" dirty="0" err="1" smtClean="0"/>
              <a:t>product</a:t>
            </a:r>
            <a:r>
              <a:rPr lang="fr-FR" b="1" dirty="0" smtClean="0"/>
              <a:t> </a:t>
            </a:r>
            <a:r>
              <a:rPr lang="fr-FR" b="1" dirty="0" err="1" smtClean="0"/>
              <a:t>processing</a:t>
            </a:r>
            <a:r>
              <a:rPr lang="fr-FR" b="1" dirty="0" smtClean="0"/>
              <a:t> </a:t>
            </a:r>
            <a:r>
              <a:rPr lang="fr-FR" b="1" dirty="0" err="1" smtClean="0"/>
              <a:t>studies</a:t>
            </a:r>
            <a:endParaRPr lang="fr-FR" b="1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45776" y="2566572"/>
            <a:ext cx="9533467" cy="38807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80DE1-C683-49E9-8988-2205A76D4A0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016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llipse 16"/>
          <p:cNvSpPr/>
          <p:nvPr/>
        </p:nvSpPr>
        <p:spPr>
          <a:xfrm>
            <a:off x="170076" y="1748499"/>
            <a:ext cx="5591119" cy="115496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58665" y="146724"/>
            <a:ext cx="5902299" cy="528638"/>
          </a:xfrm>
        </p:spPr>
        <p:txBody>
          <a:bodyPr/>
          <a:lstStyle/>
          <a:p>
            <a:r>
              <a:rPr lang="fr-FR" b="1" dirty="0" smtClean="0"/>
              <a:t>WP6: </a:t>
            </a:r>
            <a:r>
              <a:rPr lang="en-US" b="1" dirty="0" smtClean="0"/>
              <a:t>Research content and strategy </a:t>
            </a:r>
            <a:endParaRPr lang="en-US" b="1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45776" y="2566572"/>
            <a:ext cx="9533467" cy="38807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14" name="Titre 2">
            <a:extLst>
              <a:ext uri="{FF2B5EF4-FFF2-40B4-BE49-F238E27FC236}">
                <a16:creationId xmlns:a16="http://schemas.microsoft.com/office/drawing/2014/main" id="{CFE969F6-4E89-4820-8C8E-17D48FB1DDE6}"/>
              </a:ext>
            </a:extLst>
          </p:cNvPr>
          <p:cNvSpPr txBox="1">
            <a:spLocks/>
          </p:cNvSpPr>
          <p:nvPr/>
        </p:nvSpPr>
        <p:spPr>
          <a:xfrm>
            <a:off x="653480" y="924546"/>
            <a:ext cx="11269815" cy="5286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 err="1" smtClean="0"/>
              <a:t>Involved</a:t>
            </a:r>
            <a:r>
              <a:rPr lang="fr-FR" dirty="0" smtClean="0"/>
              <a:t> </a:t>
            </a:r>
            <a:r>
              <a:rPr lang="fr-FR" dirty="0" err="1" smtClean="0"/>
              <a:t>partners</a:t>
            </a:r>
            <a:r>
              <a:rPr lang="fr-FR" dirty="0" smtClean="0"/>
              <a:t> : </a:t>
            </a:r>
            <a:r>
              <a:rPr lang="fr-FR" b="0" dirty="0" smtClean="0"/>
              <a:t>STLO &amp; </a:t>
            </a:r>
            <a:r>
              <a:rPr lang="fr-FR" b="0" dirty="0" err="1" smtClean="0"/>
              <a:t>Idele</a:t>
            </a:r>
            <a:r>
              <a:rPr lang="fr-FR" b="0" dirty="0" smtClean="0"/>
              <a:t> [R. Nehme, PhD </a:t>
            </a:r>
            <a:r>
              <a:rPr lang="fr-FR" b="0" dirty="0" err="1" smtClean="0"/>
              <a:t>student</a:t>
            </a:r>
            <a:r>
              <a:rPr lang="fr-FR" b="0" dirty="0" smtClean="0"/>
              <a:t>] in collaboration </a:t>
            </a:r>
            <a:r>
              <a:rPr lang="fr-FR" b="0" dirty="0" err="1" smtClean="0"/>
              <a:t>with</a:t>
            </a:r>
            <a:r>
              <a:rPr lang="fr-FR" b="0" dirty="0" smtClean="0"/>
              <a:t> …    </a:t>
            </a:r>
            <a:endParaRPr lang="fr-FR" b="0" dirty="0"/>
          </a:p>
        </p:txBody>
      </p:sp>
      <p:sp>
        <p:nvSpPr>
          <p:cNvPr id="15" name="Sous-titre 3">
            <a:extLst>
              <a:ext uri="{FF2B5EF4-FFF2-40B4-BE49-F238E27FC236}">
                <a16:creationId xmlns:a16="http://schemas.microsoft.com/office/drawing/2014/main" id="{8148A64E-5309-4F6F-A5CB-04578D208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368" y="1911410"/>
            <a:ext cx="5097829" cy="882469"/>
          </a:xfrm>
        </p:spPr>
        <p:txBody>
          <a:bodyPr/>
          <a:lstStyle/>
          <a:p>
            <a:pPr lvl="0" defTabSz="457200">
              <a:lnSpc>
                <a:spcPct val="100000"/>
              </a:lnSpc>
              <a:buClr>
                <a:srgbClr val="90C226"/>
              </a:buClr>
              <a:buSzPct val="80000"/>
            </a:pPr>
            <a:r>
              <a:rPr lang="en-GB" dirty="0" smtClean="0">
                <a:solidFill>
                  <a:schemeClr val="bg1"/>
                </a:solidFill>
                <a:latin typeface="Trebuchet MS" panose="020B0603020202020204"/>
              </a:rPr>
              <a:t>Experiments in vivo : Part of PhD student Treatment of cows (EOs, Ab, mixture)</a:t>
            </a:r>
          </a:p>
        </p:txBody>
      </p:sp>
      <p:grpSp>
        <p:nvGrpSpPr>
          <p:cNvPr id="36" name="Groupe 35"/>
          <p:cNvGrpSpPr/>
          <p:nvPr/>
        </p:nvGrpSpPr>
        <p:grpSpPr>
          <a:xfrm>
            <a:off x="6436895" y="1670955"/>
            <a:ext cx="5591119" cy="1194478"/>
            <a:chOff x="6436895" y="1670955"/>
            <a:chExt cx="5591119" cy="1194478"/>
          </a:xfrm>
        </p:grpSpPr>
        <p:sp>
          <p:nvSpPr>
            <p:cNvPr id="18" name="Ellipse 17"/>
            <p:cNvSpPr/>
            <p:nvPr/>
          </p:nvSpPr>
          <p:spPr>
            <a:xfrm>
              <a:off x="6436895" y="1670955"/>
              <a:ext cx="5591119" cy="119447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ous-titre 3">
              <a:extLst>
                <a:ext uri="{FF2B5EF4-FFF2-40B4-BE49-F238E27FC236}">
                  <a16:creationId xmlns:a16="http://schemas.microsoft.com/office/drawing/2014/main" id="{8148A64E-5309-4F6F-A5CB-04578D208C51}"/>
                </a:ext>
              </a:extLst>
            </p:cNvPr>
            <p:cNvSpPr txBox="1">
              <a:spLocks/>
            </p:cNvSpPr>
            <p:nvPr/>
          </p:nvSpPr>
          <p:spPr>
            <a:xfrm>
              <a:off x="6873930" y="1873376"/>
              <a:ext cx="5049365" cy="84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fr-FR" sz="2000" b="0" i="0" kern="120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  <a:t>Experiments in vitro : Part of PhD student</a:t>
              </a:r>
              <a:b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</a:br>
              <a: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  <a:t>Milk + selected EOs free or encapsulated</a:t>
              </a:r>
            </a:p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endParaRPr lang="en-US" dirty="0" smtClean="0">
                <a:solidFill>
                  <a:schemeClr val="bg1"/>
                </a:solidFill>
                <a:latin typeface="Trebuchet MS" panose="020B0603020202020204"/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ZoneTexte 29"/>
          <p:cNvSpPr txBox="1"/>
          <p:nvPr/>
        </p:nvSpPr>
        <p:spPr>
          <a:xfrm rot="20204246">
            <a:off x="4492528" y="2553961"/>
            <a:ext cx="1645237" cy="646331"/>
          </a:xfrm>
          <a:prstGeom prst="rect">
            <a:avLst/>
          </a:prstGeom>
          <a:solidFill>
            <a:srgbClr val="29872B"/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CSIC</a:t>
            </a:r>
          </a:p>
          <a:p>
            <a:r>
              <a:rPr lang="fr-FR" dirty="0" smtClean="0">
                <a:solidFill>
                  <a:srgbClr val="FFFF00"/>
                </a:solidFill>
              </a:rPr>
              <a:t>INRAE St-Gilles</a:t>
            </a:r>
            <a:endParaRPr lang="fr-FR" dirty="0">
              <a:solidFill>
                <a:srgbClr val="FFFF00"/>
              </a:solidFill>
            </a:endParaRPr>
          </a:p>
        </p:txBody>
      </p:sp>
      <p:grpSp>
        <p:nvGrpSpPr>
          <p:cNvPr id="37" name="Groupe 36"/>
          <p:cNvGrpSpPr/>
          <p:nvPr/>
        </p:nvGrpSpPr>
        <p:grpSpPr>
          <a:xfrm>
            <a:off x="6554342" y="2888750"/>
            <a:ext cx="5695170" cy="1799330"/>
            <a:chOff x="6554342" y="2888750"/>
            <a:chExt cx="5695170" cy="1799330"/>
          </a:xfrm>
        </p:grpSpPr>
        <p:sp>
          <p:nvSpPr>
            <p:cNvPr id="23" name="Ellipse 22"/>
            <p:cNvSpPr/>
            <p:nvPr/>
          </p:nvSpPr>
          <p:spPr>
            <a:xfrm>
              <a:off x="6600881" y="3153368"/>
              <a:ext cx="5591119" cy="15347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Sous-titre 3">
              <a:extLst>
                <a:ext uri="{FF2B5EF4-FFF2-40B4-BE49-F238E27FC236}">
                  <a16:creationId xmlns:a16="http://schemas.microsoft.com/office/drawing/2014/main" id="{8148A64E-5309-4F6F-A5CB-04578D208C51}"/>
                </a:ext>
              </a:extLst>
            </p:cNvPr>
            <p:cNvSpPr txBox="1">
              <a:spLocks/>
            </p:cNvSpPr>
            <p:nvPr/>
          </p:nvSpPr>
          <p:spPr>
            <a:xfrm>
              <a:off x="7677625" y="3249600"/>
              <a:ext cx="4571887" cy="1377959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fr-FR" sz="2000" b="0" i="0" kern="120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r>
                <a:rPr lang="en-US" dirty="0">
                  <a:solidFill>
                    <a:srgbClr val="FFFF00"/>
                  </a:solidFill>
                  <a:latin typeface="Trebuchet MS" panose="020B0603020202020204"/>
                  <a:sym typeface="Symbol" panose="05050102010706020507" pitchFamily="18" charset="2"/>
                </a:rPr>
                <a:t></a:t>
              </a:r>
              <a:r>
                <a:rPr lang="en-US" dirty="0">
                  <a:solidFill>
                    <a:srgbClr val="0070C0"/>
                  </a:solidFill>
                  <a:latin typeface="Trebuchet MS" panose="020B0603020202020204"/>
                  <a:sym typeface="Symbol" panose="05050102010706020507" pitchFamily="18" charset="2"/>
                </a:rPr>
                <a:t> </a:t>
              </a:r>
              <a:r>
                <a:rPr lang="en-US" sz="1800" dirty="0" smtClean="0">
                  <a:solidFill>
                    <a:schemeClr val="bg1"/>
                  </a:solidFill>
                  <a:latin typeface="Trebuchet MS" panose="020B0603020202020204"/>
                </a:rPr>
                <a:t>Milk and derived product(s)</a:t>
              </a:r>
            </a:p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r>
                <a:rPr lang="en-US" sz="1800" dirty="0">
                  <a:solidFill>
                    <a:srgbClr val="FFFF00"/>
                  </a:solidFill>
                  <a:latin typeface="Trebuchet MS" panose="020B0603020202020204"/>
                  <a:sym typeface="Symbol" panose="05050102010706020507" pitchFamily="18" charset="2"/>
                </a:rPr>
                <a:t></a:t>
              </a:r>
              <a:r>
                <a:rPr lang="en-US" sz="1800" dirty="0" smtClean="0">
                  <a:solidFill>
                    <a:schemeClr val="bg1"/>
                  </a:solidFill>
                  <a:latin typeface="Trebuchet MS" panose="020B0603020202020204"/>
                  <a:sym typeface="Symbol" panose="05050102010706020507" pitchFamily="18" charset="2"/>
                </a:rPr>
                <a:t> </a:t>
              </a:r>
              <a:r>
                <a:rPr lang="en-US" sz="1800" dirty="0" smtClean="0">
                  <a:solidFill>
                    <a:srgbClr val="FF0000"/>
                  </a:solidFill>
                  <a:latin typeface="Trebuchet MS" panose="020B0603020202020204"/>
                </a:rPr>
                <a:t>Proof </a:t>
              </a:r>
              <a:r>
                <a:rPr lang="en-US" sz="1800" dirty="0">
                  <a:solidFill>
                    <a:srgbClr val="FF0000"/>
                  </a:solidFill>
                  <a:latin typeface="Trebuchet MS" panose="020B0603020202020204"/>
                </a:rPr>
                <a:t>of concept of two encapsulation </a:t>
              </a:r>
              <a:r>
                <a:rPr lang="en-US" sz="1800" dirty="0" smtClean="0">
                  <a:solidFill>
                    <a:srgbClr val="FF0000"/>
                  </a:solidFill>
                  <a:latin typeface="Trebuchet MS" panose="020B0603020202020204"/>
                </a:rPr>
                <a:t>technologies : </a:t>
              </a:r>
              <a:r>
                <a:rPr lang="en-US" sz="1800" dirty="0" err="1" smtClean="0">
                  <a:solidFill>
                    <a:srgbClr val="FF0000"/>
                  </a:solidFill>
                  <a:latin typeface="Trebuchet MS" panose="020B0603020202020204"/>
                </a:rPr>
                <a:t>nanoemulsion</a:t>
              </a:r>
              <a:r>
                <a:rPr lang="en-US" sz="1800" dirty="0" smtClean="0">
                  <a:solidFill>
                    <a:srgbClr val="FF0000"/>
                  </a:solidFill>
                  <a:latin typeface="Trebuchet MS" panose="020B0603020202020204"/>
                </a:rPr>
                <a:t> /complex </a:t>
              </a:r>
              <a:r>
                <a:rPr lang="en-US" sz="1800" dirty="0" err="1" smtClean="0">
                  <a:solidFill>
                    <a:srgbClr val="FF0000"/>
                  </a:solidFill>
                  <a:latin typeface="Trebuchet MS" panose="020B0603020202020204"/>
                </a:rPr>
                <a:t>coacervation</a:t>
              </a:r>
              <a:endParaRPr lang="en-US" sz="1800" dirty="0">
                <a:solidFill>
                  <a:srgbClr val="FF0000"/>
                </a:solidFill>
              </a:endParaRPr>
            </a:p>
          </p:txBody>
        </p:sp>
        <p:sp>
          <p:nvSpPr>
            <p:cNvPr id="29" name="Flèche vers le bas 28"/>
            <p:cNvSpPr/>
            <p:nvPr/>
          </p:nvSpPr>
          <p:spPr>
            <a:xfrm>
              <a:off x="9079434" y="2888750"/>
              <a:ext cx="363415" cy="31273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/>
            <p:cNvSpPr txBox="1"/>
            <p:nvPr/>
          </p:nvSpPr>
          <p:spPr>
            <a:xfrm rot="20204246">
              <a:off x="6554342" y="3394706"/>
              <a:ext cx="915705" cy="646331"/>
            </a:xfrm>
            <a:prstGeom prst="rect">
              <a:avLst/>
            </a:prstGeom>
            <a:solidFill>
              <a:srgbClr val="29872B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FF00"/>
                  </a:solidFill>
                </a:rPr>
                <a:t>UPFF</a:t>
              </a:r>
            </a:p>
            <a:p>
              <a:r>
                <a:rPr lang="fr-FR" dirty="0" smtClean="0">
                  <a:solidFill>
                    <a:srgbClr val="FFFF00"/>
                  </a:solidFill>
                </a:rPr>
                <a:t>LPAM</a:t>
              </a:r>
              <a:endParaRPr lang="fr-FR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0" y="2993155"/>
            <a:ext cx="6139397" cy="3257193"/>
            <a:chOff x="0" y="2993155"/>
            <a:chExt cx="6139397" cy="3257193"/>
          </a:xfrm>
        </p:grpSpPr>
        <p:sp>
          <p:nvSpPr>
            <p:cNvPr id="24" name="Ellipse 23"/>
            <p:cNvSpPr/>
            <p:nvPr/>
          </p:nvSpPr>
          <p:spPr>
            <a:xfrm>
              <a:off x="0" y="3530159"/>
              <a:ext cx="6139397" cy="231965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Sous-titre 3">
              <a:extLst>
                <a:ext uri="{FF2B5EF4-FFF2-40B4-BE49-F238E27FC236}">
                  <a16:creationId xmlns:a16="http://schemas.microsoft.com/office/drawing/2014/main" id="{8148A64E-5309-4F6F-A5CB-04578D208C51}"/>
                </a:ext>
              </a:extLst>
            </p:cNvPr>
            <p:cNvSpPr txBox="1">
              <a:spLocks/>
            </p:cNvSpPr>
            <p:nvPr/>
          </p:nvSpPr>
          <p:spPr>
            <a:xfrm>
              <a:off x="904793" y="3701471"/>
              <a:ext cx="4996123" cy="161097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fr-FR" sz="2000" b="0" i="0" kern="120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r>
                <a:rPr lang="en-US" dirty="0" smtClean="0">
                  <a:solidFill>
                    <a:srgbClr val="FFFF00"/>
                  </a:solidFill>
                  <a:latin typeface="Trebuchet MS" panose="020B0603020202020204"/>
                  <a:sym typeface="Symbol" panose="05050102010706020507" pitchFamily="18" charset="2"/>
                </a:rPr>
                <a:t></a:t>
              </a:r>
              <a: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  <a:t>Immune status</a:t>
              </a:r>
            </a:p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r>
                <a:rPr lang="en-US" dirty="0">
                  <a:solidFill>
                    <a:srgbClr val="FFFF00"/>
                  </a:solidFill>
                  <a:latin typeface="Trebuchet MS" panose="020B0603020202020204"/>
                  <a:sym typeface="Symbol" panose="05050102010706020507" pitchFamily="18" charset="2"/>
                </a:rPr>
                <a:t></a:t>
              </a:r>
              <a:r>
                <a:rPr lang="en-US" dirty="0">
                  <a:solidFill>
                    <a:srgbClr val="0070C0"/>
                  </a:solidFill>
                  <a:latin typeface="Trebuchet MS" panose="020B0603020202020204"/>
                  <a:sym typeface="Symbol" panose="05050102010706020507" pitchFamily="18" charset="2"/>
                </a:rPr>
                <a:t> </a:t>
              </a:r>
              <a: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  <a:t>Comparative microbiome analyses</a:t>
              </a:r>
            </a:p>
            <a:p>
              <a:pPr defTabSz="457200">
                <a:lnSpc>
                  <a:spcPct val="100000"/>
                </a:lnSpc>
                <a:buClr>
                  <a:srgbClr val="90C226"/>
                </a:buClr>
                <a:buSzPct val="80000"/>
              </a:pPr>
              <a:r>
                <a:rPr lang="en-US" dirty="0">
                  <a:solidFill>
                    <a:srgbClr val="FFFF00"/>
                  </a:solidFill>
                  <a:latin typeface="Trebuchet MS" panose="020B0603020202020204"/>
                  <a:sym typeface="Symbol" panose="05050102010706020507" pitchFamily="18" charset="2"/>
                </a:rPr>
                <a:t></a:t>
              </a:r>
              <a:r>
                <a:rPr lang="en-US" dirty="0">
                  <a:solidFill>
                    <a:srgbClr val="0070C0"/>
                  </a:solidFill>
                  <a:latin typeface="Trebuchet MS" panose="020B0603020202020204"/>
                  <a:sym typeface="Symbol" panose="05050102010706020507" pitchFamily="18" charset="2"/>
                </a:rPr>
                <a:t> </a:t>
              </a:r>
              <a:r>
                <a:rPr lang="en-US" dirty="0" smtClean="0">
                  <a:solidFill>
                    <a:srgbClr val="FF0000"/>
                  </a:solidFill>
                  <a:latin typeface="Trebuchet MS" panose="020B0603020202020204"/>
                </a:rPr>
                <a:t>Milk quality : </a:t>
              </a:r>
              <a:r>
                <a:rPr lang="en-US" dirty="0" smtClean="0">
                  <a:solidFill>
                    <a:srgbClr val="FF0000"/>
                  </a:solidFill>
                  <a:latin typeface="Trebuchet MS" panose="020B0603020202020204"/>
                </a:rPr>
                <a:t>organoleptic </a:t>
              </a:r>
              <a: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  <a:t>properties; </a:t>
              </a:r>
              <a:r>
                <a:rPr lang="en-US" dirty="0" smtClean="0">
                  <a:solidFill>
                    <a:schemeClr val="bg1"/>
                  </a:solidFill>
                  <a:latin typeface="Trebuchet MS" panose="020B0603020202020204"/>
                </a:rPr>
                <a:t>composition; </a:t>
              </a:r>
              <a:r>
                <a:rPr lang="en-US" i="1" dirty="0" smtClean="0">
                  <a:solidFill>
                    <a:schemeClr val="bg1"/>
                  </a:solidFill>
                  <a:latin typeface="Trebuchet MS" panose="020B0603020202020204"/>
                </a:rPr>
                <a:t>Eos composition (method for quantification)</a:t>
              </a:r>
              <a:endParaRPr lang="en-US" dirty="0" smtClean="0">
                <a:solidFill>
                  <a:schemeClr val="bg1"/>
                </a:solidFill>
                <a:latin typeface="Trebuchet MS" panose="020B0603020202020204"/>
              </a:endParaRPr>
            </a:p>
            <a:p>
              <a:endParaRPr lang="en-US" dirty="0"/>
            </a:p>
          </p:txBody>
        </p:sp>
        <p:sp>
          <p:nvSpPr>
            <p:cNvPr id="26" name="Flèche vers le bas 25"/>
            <p:cNvSpPr/>
            <p:nvPr/>
          </p:nvSpPr>
          <p:spPr>
            <a:xfrm>
              <a:off x="2791321" y="2993155"/>
              <a:ext cx="363415" cy="42972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/>
            <p:cNvSpPr txBox="1"/>
            <p:nvPr/>
          </p:nvSpPr>
          <p:spPr>
            <a:xfrm rot="20204246">
              <a:off x="4548820" y="5604017"/>
              <a:ext cx="901161" cy="646331"/>
            </a:xfrm>
            <a:prstGeom prst="rect">
              <a:avLst/>
            </a:prstGeom>
            <a:solidFill>
              <a:srgbClr val="29872B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FF00"/>
                  </a:solidFill>
                </a:rPr>
                <a:t>UMIL</a:t>
              </a:r>
            </a:p>
            <a:p>
              <a:r>
                <a:rPr lang="fr-FR" dirty="0" smtClean="0">
                  <a:solidFill>
                    <a:srgbClr val="FFFF00"/>
                  </a:solidFill>
                </a:rPr>
                <a:t>UPFF</a:t>
              </a:r>
              <a:endParaRPr lang="fr-FR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45" name="Groupe 44"/>
          <p:cNvGrpSpPr/>
          <p:nvPr/>
        </p:nvGrpSpPr>
        <p:grpSpPr>
          <a:xfrm>
            <a:off x="6226055" y="4723791"/>
            <a:ext cx="5965945" cy="2143746"/>
            <a:chOff x="6226055" y="4723791"/>
            <a:chExt cx="5965945" cy="2143746"/>
          </a:xfrm>
        </p:grpSpPr>
        <p:grpSp>
          <p:nvGrpSpPr>
            <p:cNvPr id="38" name="Groupe 37"/>
            <p:cNvGrpSpPr/>
            <p:nvPr/>
          </p:nvGrpSpPr>
          <p:grpSpPr>
            <a:xfrm>
              <a:off x="6600881" y="4723791"/>
              <a:ext cx="5591119" cy="2143746"/>
              <a:chOff x="6600881" y="4723791"/>
              <a:chExt cx="5591119" cy="2143746"/>
            </a:xfrm>
          </p:grpSpPr>
          <p:sp>
            <p:nvSpPr>
              <p:cNvPr id="25" name="Ellipse 24"/>
              <p:cNvSpPr/>
              <p:nvPr/>
            </p:nvSpPr>
            <p:spPr>
              <a:xfrm>
                <a:off x="6600881" y="4976015"/>
                <a:ext cx="5591119" cy="189152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Sous-titre 3">
                <a:extLst>
                  <a:ext uri="{FF2B5EF4-FFF2-40B4-BE49-F238E27FC236}">
                    <a16:creationId xmlns:a16="http://schemas.microsoft.com/office/drawing/2014/main" id="{8148A64E-5309-4F6F-A5CB-04578D208C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5877" y="5165426"/>
                <a:ext cx="4996123" cy="1542256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fr-FR" sz="2000" b="0" i="0" kern="120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>
                  <a:lnSpc>
                    <a:spcPct val="100000"/>
                  </a:lnSpc>
                  <a:buClr>
                    <a:srgbClr val="90C226"/>
                  </a:buClr>
                  <a:buSzPct val="80000"/>
                </a:pPr>
                <a:r>
                  <a:rPr lang="en-US" sz="1800" dirty="0">
                    <a:solidFill>
                      <a:srgbClr val="0070C0"/>
                    </a:solidFill>
                    <a:latin typeface="Trebuchet MS" panose="020B0603020202020204"/>
                    <a:sym typeface="Symbol" panose="05050102010706020507" pitchFamily="18" charset="2"/>
                  </a:rPr>
                  <a:t> </a:t>
                </a:r>
                <a:r>
                  <a:rPr lang="en-US" sz="1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rebuchet MS" panose="020B0603020202020204"/>
                    <a:sym typeface="Symbol" panose="05050102010706020507" pitchFamily="18" charset="2"/>
                  </a:rPr>
                  <a:t>O</a:t>
                </a:r>
                <a:r>
                  <a:rPr lang="en-US" sz="1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rebuchet MS" panose="020B0603020202020204"/>
                  </a:rPr>
                  <a:t>rganoleptic properties</a:t>
                </a:r>
              </a:p>
              <a:p>
                <a:pPr defTabSz="457200">
                  <a:lnSpc>
                    <a:spcPct val="100000"/>
                  </a:lnSpc>
                  <a:buClr>
                    <a:srgbClr val="90C226"/>
                  </a:buClr>
                  <a:buSzPct val="80000"/>
                </a:pPr>
                <a:r>
                  <a:rPr lang="en-US" sz="1800" dirty="0">
                    <a:solidFill>
                      <a:srgbClr val="0070C0"/>
                    </a:solidFill>
                    <a:latin typeface="Trebuchet MS" panose="020B0603020202020204"/>
                    <a:sym typeface="Symbol" panose="05050102010706020507" pitchFamily="18" charset="2"/>
                  </a:rPr>
                  <a:t> </a:t>
                </a:r>
                <a:r>
                  <a:rPr lang="en-US" sz="1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rebuchet MS" panose="020B0603020202020204"/>
                  </a:rPr>
                  <a:t>Antimicrobial activities (G+ and G-)</a:t>
                </a:r>
              </a:p>
              <a:p>
                <a:pPr marL="180975" indent="-180975" defTabSz="457200">
                  <a:lnSpc>
                    <a:spcPct val="100000"/>
                  </a:lnSpc>
                  <a:buClr>
                    <a:srgbClr val="90C226"/>
                  </a:buClr>
                  <a:buSzPct val="80000"/>
                </a:pPr>
                <a:r>
                  <a:rPr lang="en-US" sz="1800" dirty="0">
                    <a:solidFill>
                      <a:srgbClr val="0070C0"/>
                    </a:solidFill>
                    <a:latin typeface="Trebuchet MS" panose="020B0603020202020204"/>
                    <a:sym typeface="Symbol" panose="05050102010706020507" pitchFamily="18" charset="2"/>
                  </a:rPr>
                  <a:t> </a:t>
                </a:r>
                <a:r>
                  <a:rPr lang="en-US" sz="1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rebuchet MS" panose="020B0603020202020204"/>
                  </a:rPr>
                  <a:t>Cellular model of mastitis: colonization of mammary epithelial cells by pathogens</a:t>
                </a:r>
              </a:p>
              <a:p>
                <a:pPr defTabSz="457200">
                  <a:lnSpc>
                    <a:spcPct val="100000"/>
                  </a:lnSpc>
                  <a:buClr>
                    <a:srgbClr val="90C226"/>
                  </a:buClr>
                  <a:buSzPct val="80000"/>
                </a:pPr>
                <a:endParaRPr 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rebuchet MS" panose="020B0603020202020204"/>
                </a:endParaRPr>
              </a:p>
              <a:p>
                <a:endParaRPr lang="en-US" dirty="0"/>
              </a:p>
            </p:txBody>
          </p:sp>
          <p:sp>
            <p:nvSpPr>
              <p:cNvPr id="28" name="Flèche vers le bas 27"/>
              <p:cNvSpPr/>
              <p:nvPr/>
            </p:nvSpPr>
            <p:spPr>
              <a:xfrm>
                <a:off x="9190803" y="4723791"/>
                <a:ext cx="363415" cy="31273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44" name="ZoneTexte 43"/>
            <p:cNvSpPr txBox="1"/>
            <p:nvPr/>
          </p:nvSpPr>
          <p:spPr>
            <a:xfrm rot="20204246">
              <a:off x="6226055" y="5452793"/>
              <a:ext cx="808955" cy="369332"/>
            </a:xfrm>
            <a:prstGeom prst="rect">
              <a:avLst/>
            </a:prstGeom>
            <a:solidFill>
              <a:srgbClr val="29872B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FF00"/>
                  </a:solidFill>
                </a:rPr>
                <a:t>LPAM</a:t>
              </a:r>
              <a:endParaRPr lang="fr-FR" dirty="0">
                <a:solidFill>
                  <a:srgbClr val="FFFF00"/>
                </a:solidFill>
              </a:endParaRPr>
            </a:p>
          </p:txBody>
        </p:sp>
      </p:grpSp>
      <p:sp>
        <p:nvSpPr>
          <p:cNvPr id="46" name="Espace réservé du numéro de diapositive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80DE1-C683-49E9-8988-2205A76D4A0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072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IDELE </a:t>
            </a:r>
            <a:r>
              <a:rPr lang="fr-FR" dirty="0" err="1" smtClean="0"/>
              <a:t>Laboratory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7586870" y="1872389"/>
            <a:ext cx="3014410" cy="1462230"/>
          </a:xfrm>
        </p:spPr>
        <p:txBody>
          <a:bodyPr>
            <a:noAutofit/>
          </a:bodyPr>
          <a:lstStyle/>
          <a:p>
            <a:r>
              <a:rPr lang="fr-FR" sz="1400" b="1" dirty="0" err="1"/>
              <a:t>Sensory</a:t>
            </a:r>
            <a:r>
              <a:rPr lang="fr-FR" sz="1400" b="1" dirty="0"/>
              <a:t> </a:t>
            </a:r>
            <a:r>
              <a:rPr lang="fr-FR" sz="1400" b="1" dirty="0" err="1"/>
              <a:t>analysis</a:t>
            </a:r>
            <a:r>
              <a:rPr lang="fr-FR" sz="1400" b="1" dirty="0"/>
              <a:t> : 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Characterization of sensory properties by an expert panel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Appreciation of products by a </a:t>
            </a:r>
            <a:r>
              <a:rPr lang="fr-FR" sz="1400" dirty="0"/>
              <a:t>consumer panel</a:t>
            </a:r>
          </a:p>
          <a:p>
            <a:pPr marL="342900" indent="-342900">
              <a:buFontTx/>
              <a:buChar char="-"/>
            </a:pPr>
            <a:r>
              <a:rPr lang="fr-FR" sz="1400" dirty="0" err="1"/>
              <a:t>Willingness</a:t>
            </a:r>
            <a:r>
              <a:rPr lang="fr-FR" sz="1400" dirty="0"/>
              <a:t>-to-</a:t>
            </a:r>
            <a:r>
              <a:rPr lang="fr-FR" sz="1400" dirty="0" err="1"/>
              <a:t>pay</a:t>
            </a:r>
            <a:endParaRPr lang="fr-FR" sz="1400" dirty="0"/>
          </a:p>
          <a:p>
            <a:pPr marL="342900" indent="-342900">
              <a:buFontTx/>
              <a:buChar char="-"/>
            </a:pPr>
            <a:r>
              <a:rPr lang="fr-FR" sz="1400" dirty="0"/>
              <a:t>Focus group</a:t>
            </a:r>
          </a:p>
        </p:txBody>
      </p:sp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201343" y="3617755"/>
            <a:ext cx="2651986" cy="1745902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sp>
        <p:nvSpPr>
          <p:cNvPr id="7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2745429" y="2035297"/>
            <a:ext cx="3321316" cy="1637118"/>
          </a:xfrm>
        </p:spPr>
        <p:txBody>
          <a:bodyPr>
            <a:noAutofit/>
          </a:bodyPr>
          <a:lstStyle/>
          <a:p>
            <a:r>
              <a:rPr lang="fr-FR" sz="1400" b="1" dirty="0" err="1"/>
              <a:t>Nutritional</a:t>
            </a:r>
            <a:r>
              <a:rPr lang="fr-FR" sz="1400" b="1" dirty="0"/>
              <a:t> </a:t>
            </a:r>
            <a:r>
              <a:rPr lang="fr-FR" sz="1400" b="1" dirty="0" err="1"/>
              <a:t>analysis</a:t>
            </a:r>
            <a:r>
              <a:rPr lang="fr-FR" sz="1400" b="1" dirty="0"/>
              <a:t> : 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Dosage of classical components like lipids, proteins, moisture, collagen... 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Dosage of specific components (</a:t>
            </a:r>
            <a:r>
              <a:rPr lang="en-US" sz="1400" dirty="0" err="1"/>
              <a:t>haem</a:t>
            </a:r>
            <a:r>
              <a:rPr lang="en-US" sz="1400" dirty="0"/>
              <a:t> iron, total iron, zinc, selenium shear strength, fatty acid profiles...).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2061285" y="4632542"/>
            <a:ext cx="2986400" cy="1462230"/>
          </a:xfrm>
        </p:spPr>
        <p:txBody>
          <a:bodyPr>
            <a:noAutofit/>
          </a:bodyPr>
          <a:lstStyle/>
          <a:p>
            <a:r>
              <a:rPr lang="fr-FR" sz="1400" b="1" dirty="0" err="1"/>
              <a:t>Microbiological</a:t>
            </a:r>
            <a:r>
              <a:rPr lang="fr-FR" sz="1400" b="1" dirty="0"/>
              <a:t> </a:t>
            </a:r>
            <a:r>
              <a:rPr lang="fr-FR" sz="1400" b="1" dirty="0" err="1"/>
              <a:t>analysis</a:t>
            </a:r>
            <a:r>
              <a:rPr lang="fr-FR" sz="1400" b="1" dirty="0"/>
              <a:t> : 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Enumeration of technological and alteration flora 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Research of pathogens by PCR, challenge tests…</a:t>
            </a:r>
            <a:endParaRPr lang="fr-FR" sz="1400" dirty="0"/>
          </a:p>
        </p:txBody>
      </p:sp>
      <p:pic>
        <p:nvPicPr>
          <p:cNvPr id="9" name="Image 8" descr="C:\Users\hardit_v\Pictures\IMG_12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4352" y="5997062"/>
            <a:ext cx="1245649" cy="73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7503599" y="5220882"/>
            <a:ext cx="2724492" cy="1637118"/>
          </a:xfrm>
        </p:spPr>
        <p:txBody>
          <a:bodyPr>
            <a:normAutofit/>
          </a:bodyPr>
          <a:lstStyle/>
          <a:p>
            <a:r>
              <a:rPr lang="fr-FR" sz="1400" b="1" dirty="0"/>
              <a:t>Interventions in  </a:t>
            </a:r>
            <a:r>
              <a:rPr lang="fr-FR" sz="1400" b="1" dirty="0" err="1"/>
              <a:t>farms</a:t>
            </a:r>
            <a:r>
              <a:rPr lang="fr-FR" sz="1400" b="1" dirty="0"/>
              <a:t> compagnies :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Sampling and follow-up of studies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 t="18020" r="3244"/>
          <a:stretch/>
        </p:blipFill>
        <p:spPr>
          <a:xfrm>
            <a:off x="8929545" y="3915369"/>
            <a:ext cx="1329155" cy="910632"/>
          </a:xfrm>
          <a:prstGeom prst="rect">
            <a:avLst/>
          </a:prstGeom>
        </p:spPr>
      </p:pic>
      <p:pic>
        <p:nvPicPr>
          <p:cNvPr id="12" name="Image 11" descr="C:\Users\hardit_v\Pictures\Spect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45" y="2534244"/>
            <a:ext cx="1035685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C:\Users\hardit_v\Pictures\lait mammite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036" y="5646794"/>
            <a:ext cx="761037" cy="10682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398195" y="1137459"/>
            <a:ext cx="72030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laboratory is located in </a:t>
            </a:r>
            <a:r>
              <a:rPr lang="en-US" sz="1400" dirty="0" err="1"/>
              <a:t>Villers-Bocage</a:t>
            </a:r>
            <a:r>
              <a:rPr lang="en-US" sz="1400" dirty="0"/>
              <a:t>, in Normandy. It is staffed with 6 experimented professionals, specialized in husbandry products analysis. Its activities relate to the following areas: </a:t>
            </a:r>
          </a:p>
        </p:txBody>
      </p:sp>
    </p:spTree>
    <p:extLst>
      <p:ext uri="{BB962C8B-B14F-4D97-AF65-F5344CB8AC3E}">
        <p14:creationId xmlns:p14="http://schemas.microsoft.com/office/powerpoint/2010/main" val="261554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33800" y="285750"/>
            <a:ext cx="4650938" cy="609600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Milkqua</a:t>
            </a:r>
            <a:r>
              <a:rPr lang="fr-FR" dirty="0" smtClean="0"/>
              <a:t> : </a:t>
            </a:r>
            <a:r>
              <a:rPr lang="fr-FR" dirty="0" err="1" smtClean="0"/>
              <a:t>task</a:t>
            </a:r>
            <a:r>
              <a:rPr lang="fr-FR" dirty="0" smtClean="0"/>
              <a:t> 6.5 – </a:t>
            </a:r>
            <a:r>
              <a:rPr lang="fr-FR" dirty="0" err="1" smtClean="0"/>
              <a:t>Sensory</a:t>
            </a:r>
            <a:r>
              <a:rPr lang="fr-FR" dirty="0" smtClean="0"/>
              <a:t> </a:t>
            </a:r>
            <a:r>
              <a:rPr lang="fr-FR" dirty="0" err="1" smtClean="0"/>
              <a:t>properties</a:t>
            </a:r>
            <a:r>
              <a:rPr lang="fr-FR" dirty="0" smtClean="0"/>
              <a:t> of </a:t>
            </a:r>
            <a:r>
              <a:rPr lang="fr-FR" dirty="0" err="1" smtClean="0"/>
              <a:t>milk</a:t>
            </a:r>
            <a:endParaRPr lang="fr-FR" dirty="0"/>
          </a:p>
        </p:txBody>
      </p:sp>
      <p:grpSp>
        <p:nvGrpSpPr>
          <p:cNvPr id="32" name="Groupe 31"/>
          <p:cNvGrpSpPr/>
          <p:nvPr/>
        </p:nvGrpSpPr>
        <p:grpSpPr>
          <a:xfrm>
            <a:off x="7454527" y="1286844"/>
            <a:ext cx="2620257" cy="574240"/>
            <a:chOff x="2978891" y="1573537"/>
            <a:chExt cx="2082207" cy="574240"/>
          </a:xfrm>
        </p:grpSpPr>
        <p:sp>
          <p:nvSpPr>
            <p:cNvPr id="33" name="Rectangle à coins arrondis 32"/>
            <p:cNvSpPr/>
            <p:nvPr/>
          </p:nvSpPr>
          <p:spPr>
            <a:xfrm>
              <a:off x="2978891" y="1573537"/>
              <a:ext cx="2082207" cy="574240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3094075" y="1669311"/>
              <a:ext cx="186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latin typeface="Museo Sans For Dell" panose="020B0604020202020204" charset="0"/>
                </a:rPr>
                <a:t>UHT </a:t>
              </a:r>
              <a:r>
                <a:rPr lang="fr-FR" dirty="0" err="1">
                  <a:latin typeface="Museo Sans For Dell" panose="020B0604020202020204" charset="0"/>
                </a:rPr>
                <a:t>milk</a:t>
              </a:r>
              <a:endParaRPr lang="fr-FR" dirty="0">
                <a:latin typeface="Museo Sans For Dell" panose="020B0604020202020204" charset="0"/>
              </a:endParaRPr>
            </a:p>
          </p:txBody>
        </p:sp>
      </p:grpSp>
      <p:grpSp>
        <p:nvGrpSpPr>
          <p:cNvPr id="36" name="Groupe 35"/>
          <p:cNvGrpSpPr/>
          <p:nvPr/>
        </p:nvGrpSpPr>
        <p:grpSpPr>
          <a:xfrm>
            <a:off x="3465815" y="1286844"/>
            <a:ext cx="2620257" cy="574240"/>
            <a:chOff x="2978891" y="1573537"/>
            <a:chExt cx="2082207" cy="574240"/>
          </a:xfrm>
        </p:grpSpPr>
        <p:sp>
          <p:nvSpPr>
            <p:cNvPr id="37" name="Rectangle à coins arrondis 36"/>
            <p:cNvSpPr/>
            <p:nvPr/>
          </p:nvSpPr>
          <p:spPr>
            <a:xfrm>
              <a:off x="2978891" y="1573537"/>
              <a:ext cx="2082207" cy="574240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3094075" y="1669311"/>
              <a:ext cx="186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latin typeface="Museo Sans For Dell" panose="020B0604020202020204" charset="0"/>
                </a:rPr>
                <a:t>Eos UHT </a:t>
              </a:r>
              <a:r>
                <a:rPr lang="fr-FR" dirty="0" err="1">
                  <a:latin typeface="Museo Sans For Dell" panose="020B0604020202020204" charset="0"/>
                </a:rPr>
                <a:t>milk</a:t>
              </a:r>
              <a:endParaRPr lang="fr-FR" dirty="0">
                <a:latin typeface="Museo Sans For Dell" panose="020B0604020202020204" charset="0"/>
              </a:endParaRPr>
            </a:p>
          </p:txBody>
        </p:sp>
      </p:grpSp>
      <p:sp>
        <p:nvSpPr>
          <p:cNvPr id="39" name="ZoneTexte 38"/>
          <p:cNvSpPr txBox="1"/>
          <p:nvPr/>
        </p:nvSpPr>
        <p:spPr>
          <a:xfrm>
            <a:off x="4834621" y="2649637"/>
            <a:ext cx="3638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Museo Sans For Dell" panose="020B0604020202020204" charset="0"/>
              </a:rPr>
              <a:t>Conventional profile method to describe and compare the 2 milks :</a:t>
            </a:r>
            <a:r>
              <a:rPr lang="fr-FR" sz="1600" b="1" dirty="0">
                <a:latin typeface="Museo Sans For Dell" panose="020B0604020202020204" charset="0"/>
              </a:rPr>
              <a:t> </a:t>
            </a:r>
          </a:p>
        </p:txBody>
      </p:sp>
      <p:cxnSp>
        <p:nvCxnSpPr>
          <p:cNvPr id="40" name="Connecteur droit avec flèche 39"/>
          <p:cNvCxnSpPr/>
          <p:nvPr/>
        </p:nvCxnSpPr>
        <p:spPr>
          <a:xfrm>
            <a:off x="4926463" y="1758630"/>
            <a:ext cx="1051504" cy="824556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 flipH="1">
            <a:off x="7337873" y="1797251"/>
            <a:ext cx="1051504" cy="824556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0" t="15974"/>
          <a:stretch/>
        </p:blipFill>
        <p:spPr>
          <a:xfrm>
            <a:off x="1916757" y="2358322"/>
            <a:ext cx="2125709" cy="183181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21" y="4774398"/>
            <a:ext cx="2070195" cy="1552647"/>
          </a:xfrm>
          <a:prstGeom prst="rect">
            <a:avLst/>
          </a:prstGeom>
        </p:spPr>
      </p:pic>
      <p:grpSp>
        <p:nvGrpSpPr>
          <p:cNvPr id="4" name="Groupe 3"/>
          <p:cNvGrpSpPr/>
          <p:nvPr/>
        </p:nvGrpSpPr>
        <p:grpSpPr>
          <a:xfrm>
            <a:off x="4433602" y="3300861"/>
            <a:ext cx="2620257" cy="1166642"/>
            <a:chOff x="269321" y="3848869"/>
            <a:chExt cx="2620257" cy="1166642"/>
          </a:xfrm>
        </p:grpSpPr>
        <p:sp>
          <p:nvSpPr>
            <p:cNvPr id="29" name="ZoneTexte 28"/>
            <p:cNvSpPr txBox="1"/>
            <p:nvPr/>
          </p:nvSpPr>
          <p:spPr>
            <a:xfrm>
              <a:off x="388326" y="3878394"/>
              <a:ext cx="238225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useo Sans For Dell" panose="020B0604020202020204" charset="0"/>
                </a:rPr>
                <a:t>An </a:t>
              </a:r>
              <a:r>
                <a:rPr lang="fr-FR" sz="1600" dirty="0" err="1">
                  <a:latin typeface="Museo Sans For Dell" panose="020B0604020202020204" charset="0"/>
                </a:rPr>
                <a:t>analytical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approach</a:t>
              </a:r>
              <a:r>
                <a:rPr lang="fr-FR" sz="1600" dirty="0">
                  <a:latin typeface="Museo Sans For Dell" panose="020B0604020202020204" charset="0"/>
                </a:rPr>
                <a:t> to </a:t>
              </a:r>
              <a:r>
                <a:rPr lang="fr-FR" sz="1600" dirty="0" err="1">
                  <a:latin typeface="Museo Sans For Dell" panose="020B0604020202020204" charset="0"/>
                </a:rPr>
                <a:t>quantify</a:t>
              </a:r>
              <a:r>
                <a:rPr lang="fr-FR" sz="1600" dirty="0">
                  <a:latin typeface="Museo Sans For Dell" panose="020B0604020202020204" charset="0"/>
                </a:rPr>
                <a:t> the possible </a:t>
              </a:r>
              <a:r>
                <a:rPr lang="fr-FR" sz="1600" dirty="0" err="1">
                  <a:latin typeface="Museo Sans For Dell" panose="020B0604020202020204" charset="0"/>
                </a:rPr>
                <a:t>differences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between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milks</a:t>
              </a:r>
              <a:endParaRPr lang="fr-FR" sz="1600" dirty="0">
                <a:latin typeface="Museo Sans For Dell" panose="020B0604020202020204" charset="0"/>
              </a:endParaRPr>
            </a:p>
          </p:txBody>
        </p:sp>
        <p:sp>
          <p:nvSpPr>
            <p:cNvPr id="17" name="Rectangle à coins arrondis 16"/>
            <p:cNvSpPr/>
            <p:nvPr/>
          </p:nvSpPr>
          <p:spPr>
            <a:xfrm>
              <a:off x="269321" y="3848869"/>
              <a:ext cx="2620257" cy="1166642"/>
            </a:xfrm>
            <a:prstGeom prst="round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1870314" y="4525098"/>
            <a:ext cx="2620257" cy="1386640"/>
            <a:chOff x="3049162" y="3743856"/>
            <a:chExt cx="2620257" cy="1386640"/>
          </a:xfrm>
        </p:grpSpPr>
        <p:sp>
          <p:nvSpPr>
            <p:cNvPr id="44" name="ZoneTexte 43"/>
            <p:cNvSpPr txBox="1"/>
            <p:nvPr/>
          </p:nvSpPr>
          <p:spPr>
            <a:xfrm>
              <a:off x="3171252" y="3755284"/>
              <a:ext cx="2297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useo Sans For Dell" panose="020B0604020202020204" charset="0"/>
                </a:rPr>
                <a:t>A expert panel </a:t>
              </a:r>
              <a:r>
                <a:rPr lang="fr-FR" sz="1600" dirty="0" err="1">
                  <a:latin typeface="Museo Sans For Dell" panose="020B0604020202020204" charset="0"/>
                </a:rPr>
                <a:t>with</a:t>
              </a:r>
              <a:r>
                <a:rPr lang="fr-FR" sz="1600" dirty="0">
                  <a:latin typeface="Museo Sans For Dell" panose="020B0604020202020204" charset="0"/>
                </a:rPr>
                <a:t> 12 </a:t>
              </a:r>
              <a:r>
                <a:rPr lang="fr-FR" sz="1600" dirty="0" err="1">
                  <a:latin typeface="Museo Sans For Dell" panose="020B0604020202020204" charset="0"/>
                </a:rPr>
                <a:t>members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selected</a:t>
              </a:r>
              <a:r>
                <a:rPr lang="fr-FR" sz="1600" dirty="0">
                  <a:latin typeface="Museo Sans For Dell" panose="020B0604020202020204" charset="0"/>
                </a:rPr>
                <a:t>, </a:t>
              </a:r>
              <a:r>
                <a:rPr lang="fr-FR" sz="1600" dirty="0" err="1">
                  <a:latin typeface="Museo Sans For Dell" panose="020B0604020202020204" charset="0"/>
                </a:rPr>
                <a:t>trained</a:t>
              </a:r>
              <a:r>
                <a:rPr lang="fr-FR" sz="1600" dirty="0">
                  <a:latin typeface="Museo Sans For Dell" panose="020B0604020202020204" charset="0"/>
                </a:rPr>
                <a:t> and </a:t>
              </a:r>
              <a:r>
                <a:rPr lang="fr-FR" sz="1600" dirty="0" err="1">
                  <a:latin typeface="Museo Sans For Dell" panose="020B0604020202020204" charset="0"/>
                </a:rPr>
                <a:t>controlled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according</a:t>
              </a:r>
              <a:r>
                <a:rPr lang="fr-FR" sz="1600" dirty="0">
                  <a:latin typeface="Museo Sans For Dell" panose="020B0604020202020204" charset="0"/>
                </a:rPr>
                <a:t> to </a:t>
              </a:r>
              <a:r>
                <a:rPr lang="fr-FR" sz="1600" dirty="0" err="1">
                  <a:latin typeface="Museo Sans For Dell" panose="020B0604020202020204" charset="0"/>
                </a:rPr>
                <a:t>sensory</a:t>
              </a:r>
              <a:r>
                <a:rPr lang="fr-FR" sz="1600" dirty="0">
                  <a:latin typeface="Museo Sans For Dell" panose="020B0604020202020204" charset="0"/>
                </a:rPr>
                <a:t> standards</a:t>
              </a:r>
            </a:p>
          </p:txBody>
        </p:sp>
        <p:sp>
          <p:nvSpPr>
            <p:cNvPr id="18" name="Rectangle à coins arrondis 17"/>
            <p:cNvSpPr/>
            <p:nvPr/>
          </p:nvSpPr>
          <p:spPr>
            <a:xfrm>
              <a:off x="3049162" y="3743856"/>
              <a:ext cx="2620257" cy="1386640"/>
            </a:xfrm>
            <a:prstGeom prst="round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7275934" y="3688727"/>
            <a:ext cx="3336905" cy="2171238"/>
            <a:chOff x="5796726" y="3646149"/>
            <a:chExt cx="3336905" cy="2171238"/>
          </a:xfrm>
        </p:grpSpPr>
        <p:sp>
          <p:nvSpPr>
            <p:cNvPr id="30" name="ZoneTexte 29"/>
            <p:cNvSpPr txBox="1"/>
            <p:nvPr/>
          </p:nvSpPr>
          <p:spPr>
            <a:xfrm>
              <a:off x="5869757" y="3755284"/>
              <a:ext cx="3263874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 err="1">
                  <a:latin typeface="Museo Sans For Dell" panose="020B0604020202020204" charset="0"/>
                </a:rPr>
                <a:t>Characteristics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evaluated</a:t>
              </a:r>
              <a:r>
                <a:rPr lang="fr-FR" sz="1600" dirty="0">
                  <a:latin typeface="Museo Sans For Dell" panose="020B0604020202020204" charset="0"/>
                </a:rPr>
                <a:t>: </a:t>
              </a:r>
            </a:p>
            <a:p>
              <a:r>
                <a:rPr lang="fr-FR" sz="1600" dirty="0">
                  <a:latin typeface="Museo Sans For Dell" panose="020B0604020202020204" charset="0"/>
                </a:rPr>
                <a:t>-   </a:t>
              </a:r>
              <a:r>
                <a:rPr lang="fr-FR" sz="1600" dirty="0" err="1">
                  <a:latin typeface="Museo Sans For Dell" panose="020B0604020202020204" charset="0"/>
                </a:rPr>
                <a:t>Colour</a:t>
              </a:r>
              <a:endParaRPr lang="fr-FR" sz="1600" dirty="0">
                <a:latin typeface="Museo Sans For Dell" panose="020B0604020202020204" charset="0"/>
              </a:endParaRPr>
            </a:p>
            <a:p>
              <a:pPr marL="285750" indent="-285750">
                <a:buFontTx/>
                <a:buChar char="-"/>
              </a:pPr>
              <a:r>
                <a:rPr lang="fr-FR" sz="1600" dirty="0">
                  <a:latin typeface="Museo Sans For Dell" panose="020B0604020202020204" charset="0"/>
                </a:rPr>
                <a:t>Flakes </a:t>
              </a:r>
              <a:r>
                <a:rPr lang="fr-FR" sz="1600" dirty="0" err="1">
                  <a:latin typeface="Museo Sans For Dell" panose="020B0604020202020204" charset="0"/>
                </a:rPr>
                <a:t>presence</a:t>
              </a:r>
              <a:endParaRPr lang="fr-FR" sz="1600" dirty="0">
                <a:latin typeface="Museo Sans For Dell" panose="020B0604020202020204" charset="0"/>
              </a:endParaRPr>
            </a:p>
            <a:p>
              <a:pPr marL="285750" indent="-285750">
                <a:buFontTx/>
                <a:buChar char="-"/>
              </a:pPr>
              <a:r>
                <a:rPr lang="fr-FR" sz="1600" dirty="0" err="1">
                  <a:latin typeface="Museo Sans For Dell" panose="020B0604020202020204" charset="0"/>
                </a:rPr>
                <a:t>Odour</a:t>
              </a:r>
              <a:r>
                <a:rPr lang="fr-FR" sz="1600" dirty="0">
                  <a:latin typeface="Museo Sans For Dell" panose="020B0604020202020204" charset="0"/>
                </a:rPr>
                <a:t> : global </a:t>
              </a:r>
              <a:r>
                <a:rPr lang="fr-FR" sz="1600" dirty="0" err="1">
                  <a:latin typeface="Museo Sans For Dell" panose="020B0604020202020204" charset="0"/>
                </a:rPr>
                <a:t>smell</a:t>
              </a:r>
              <a:r>
                <a:rPr lang="fr-FR" sz="1600" dirty="0">
                  <a:latin typeface="Museo Sans For Dell" panose="020B0604020202020204" charset="0"/>
                </a:rPr>
                <a:t>, </a:t>
              </a:r>
              <a:r>
                <a:rPr lang="fr-FR" sz="1600" dirty="0" err="1">
                  <a:latin typeface="Museo Sans For Dell" panose="020B0604020202020204" charset="0"/>
                </a:rPr>
                <a:t>butyric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acid</a:t>
              </a:r>
              <a:r>
                <a:rPr lang="fr-FR" sz="1600" dirty="0">
                  <a:latin typeface="Museo Sans For Dell" panose="020B0604020202020204" charset="0"/>
                </a:rPr>
                <a:t> </a:t>
              </a:r>
              <a:r>
                <a:rPr lang="fr-FR" sz="1600" dirty="0" err="1">
                  <a:latin typeface="Museo Sans For Dell" panose="020B0604020202020204" charset="0"/>
                </a:rPr>
                <a:t>smell</a:t>
              </a:r>
              <a:r>
                <a:rPr lang="fr-FR" sz="1600" dirty="0">
                  <a:latin typeface="Museo Sans For Dell" panose="020B0604020202020204" charset="0"/>
                </a:rPr>
                <a:t>…</a:t>
              </a:r>
            </a:p>
            <a:p>
              <a:pPr marL="285750" indent="-285750">
                <a:buFontTx/>
                <a:buChar char="-"/>
              </a:pPr>
              <a:r>
                <a:rPr lang="fr-FR" sz="1600" dirty="0" err="1">
                  <a:latin typeface="Museo Sans For Dell" panose="020B0604020202020204" charset="0"/>
                </a:rPr>
                <a:t>Flavour</a:t>
              </a:r>
              <a:r>
                <a:rPr lang="fr-FR" sz="1600" dirty="0">
                  <a:latin typeface="Museo Sans For Dell" panose="020B0604020202020204" charset="0"/>
                </a:rPr>
                <a:t> : </a:t>
              </a:r>
              <a:r>
                <a:rPr lang="fr-FR" sz="1600" dirty="0" err="1">
                  <a:latin typeface="Museo Sans For Dell" panose="020B0604020202020204" charset="0"/>
                </a:rPr>
                <a:t>acid</a:t>
              </a:r>
              <a:r>
                <a:rPr lang="fr-FR" sz="1600" dirty="0">
                  <a:latin typeface="Museo Sans For Dell" panose="020B0604020202020204" charset="0"/>
                </a:rPr>
                <a:t>, </a:t>
              </a:r>
              <a:r>
                <a:rPr lang="fr-FR" sz="1600" dirty="0" err="1">
                  <a:latin typeface="Museo Sans For Dell" panose="020B0604020202020204" charset="0"/>
                </a:rPr>
                <a:t>sweet</a:t>
              </a:r>
              <a:r>
                <a:rPr lang="fr-FR" sz="1600" dirty="0">
                  <a:latin typeface="Museo Sans For Dell" panose="020B0604020202020204" charset="0"/>
                </a:rPr>
                <a:t>, </a:t>
              </a:r>
              <a:r>
                <a:rPr lang="fr-FR" sz="1600" dirty="0" err="1">
                  <a:latin typeface="Museo Sans For Dell" panose="020B0604020202020204" charset="0"/>
                </a:rPr>
                <a:t>creamy</a:t>
              </a:r>
              <a:r>
                <a:rPr lang="fr-FR" sz="1600" dirty="0">
                  <a:latin typeface="Museo Sans For Dell" panose="020B0604020202020204" charset="0"/>
                </a:rPr>
                <a:t>, </a:t>
              </a:r>
              <a:r>
                <a:rPr lang="fr-FR" sz="1600" dirty="0" err="1">
                  <a:latin typeface="Museo Sans For Dell" panose="020B0604020202020204" charset="0"/>
                </a:rPr>
                <a:t>watery</a:t>
              </a:r>
              <a:r>
                <a:rPr lang="fr-FR" sz="1600" dirty="0">
                  <a:latin typeface="Museo Sans For Dell" panose="020B0604020202020204" charset="0"/>
                </a:rPr>
                <a:t>…</a:t>
              </a:r>
            </a:p>
            <a:p>
              <a:pPr marL="285750" indent="-285750">
                <a:buFontTx/>
                <a:buChar char="-"/>
              </a:pPr>
              <a:r>
                <a:rPr lang="fr-FR" sz="1600" dirty="0" err="1">
                  <a:latin typeface="Museo Sans For Dell" panose="020B0604020202020204" charset="0"/>
                </a:rPr>
                <a:t>Smoothness</a:t>
              </a:r>
              <a:endParaRPr lang="fr-FR" sz="1600" dirty="0">
                <a:latin typeface="Museo Sans For Dell" panose="020B0604020202020204" charset="0"/>
              </a:endParaRPr>
            </a:p>
          </p:txBody>
        </p:sp>
        <p:sp>
          <p:nvSpPr>
            <p:cNvPr id="19" name="Rectangle à coins arrondis 18"/>
            <p:cNvSpPr/>
            <p:nvPr/>
          </p:nvSpPr>
          <p:spPr>
            <a:xfrm>
              <a:off x="5796726" y="3646149"/>
              <a:ext cx="3237765" cy="2171237"/>
            </a:xfrm>
            <a:prstGeom prst="round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58016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838734" cy="528638"/>
          </a:xfrm>
        </p:spPr>
        <p:txBody>
          <a:bodyPr/>
          <a:lstStyle/>
          <a:p>
            <a:r>
              <a:rPr lang="en-GB" b="1" dirty="0" smtClean="0"/>
              <a:t>Encapsulation as potential tool for      stability and activity and        off-flavour of EOs </a:t>
            </a:r>
            <a:endParaRPr lang="en-GB" b="1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80DE1-C683-49E9-8988-2205A76D4A03}" type="slidenum">
              <a:rPr lang="fr-FR" smtClean="0"/>
              <a:t>8</a:t>
            </a:fld>
            <a:endParaRPr lang="fr-FR" dirty="0"/>
          </a:p>
        </p:txBody>
      </p:sp>
      <p:cxnSp>
        <p:nvCxnSpPr>
          <p:cNvPr id="23" name="Connecteur droit avec flèche 22"/>
          <p:cNvCxnSpPr/>
          <p:nvPr/>
        </p:nvCxnSpPr>
        <p:spPr>
          <a:xfrm flipV="1">
            <a:off x="8494687" y="92917"/>
            <a:ext cx="252000" cy="216000"/>
          </a:xfrm>
          <a:prstGeom prst="straightConnector1">
            <a:avLst/>
          </a:prstGeom>
          <a:ln w="476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4119354" y="439362"/>
            <a:ext cx="252000" cy="213717"/>
          </a:xfrm>
          <a:prstGeom prst="straightConnector1">
            <a:avLst/>
          </a:prstGeom>
          <a:ln w="476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re 2">
            <a:extLst>
              <a:ext uri="{FF2B5EF4-FFF2-40B4-BE49-F238E27FC236}">
                <a16:creationId xmlns:a16="http://schemas.microsoft.com/office/drawing/2014/main" id="{CFE969F6-4E89-4820-8C8E-17D48FB1D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1311" y="843135"/>
            <a:ext cx="7799645" cy="528638"/>
          </a:xfrm>
        </p:spPr>
        <p:txBody>
          <a:bodyPr/>
          <a:lstStyle/>
          <a:p>
            <a:r>
              <a:rPr lang="fr-FR" dirty="0" smtClean="0"/>
              <a:t>Method 1: </a:t>
            </a:r>
            <a:r>
              <a:rPr lang="fr-FR" dirty="0" err="1" smtClean="0"/>
              <a:t>Heteroprotein</a:t>
            </a:r>
            <a:r>
              <a:rPr lang="fr-FR" dirty="0" smtClean="0"/>
              <a:t> </a:t>
            </a:r>
            <a:r>
              <a:rPr lang="fr-FR" dirty="0" err="1" smtClean="0"/>
              <a:t>complex</a:t>
            </a:r>
            <a:r>
              <a:rPr lang="fr-FR" dirty="0" smtClean="0"/>
              <a:t> coacervation </a:t>
            </a:r>
            <a:endParaRPr lang="fr-FR" dirty="0"/>
          </a:p>
        </p:txBody>
      </p:sp>
      <p:sp>
        <p:nvSpPr>
          <p:cNvPr id="81" name="ZoneTexte 80"/>
          <p:cNvSpPr txBox="1"/>
          <p:nvPr/>
        </p:nvSpPr>
        <p:spPr>
          <a:xfrm>
            <a:off x="6693779" y="4888566"/>
            <a:ext cx="572071" cy="71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</a:rPr>
              <a:t>?</a:t>
            </a:r>
            <a:endParaRPr lang="fr-FR" sz="4400" dirty="0">
              <a:solidFill>
                <a:schemeClr val="bg1"/>
              </a:solidFill>
            </a:endParaRPr>
          </a:p>
        </p:txBody>
      </p:sp>
      <p:sp>
        <p:nvSpPr>
          <p:cNvPr id="89" name="Titre 2">
            <a:extLst>
              <a:ext uri="{FF2B5EF4-FFF2-40B4-BE49-F238E27FC236}">
                <a16:creationId xmlns:a16="http://schemas.microsoft.com/office/drawing/2014/main" id="{CFE969F6-4E89-4820-8C8E-17D48FB1DDE6}"/>
              </a:ext>
            </a:extLst>
          </p:cNvPr>
          <p:cNvSpPr txBox="1">
            <a:spLocks/>
          </p:cNvSpPr>
          <p:nvPr/>
        </p:nvSpPr>
        <p:spPr>
          <a:xfrm>
            <a:off x="0" y="1438581"/>
            <a:ext cx="11204420" cy="5286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sz="2200" b="0" dirty="0" smtClean="0">
                <a:solidFill>
                  <a:srgbClr val="1F497D"/>
                </a:solidFill>
              </a:rPr>
              <a:t>Liquide-liquide phase </a:t>
            </a:r>
            <a:r>
              <a:rPr lang="fr-FR" sz="2200" b="0" dirty="0" err="1" smtClean="0">
                <a:solidFill>
                  <a:srgbClr val="1F497D"/>
                </a:solidFill>
              </a:rPr>
              <a:t>separation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after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mixing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two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oppositely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charged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polymers</a:t>
            </a:r>
            <a:r>
              <a:rPr lang="fr-FR" sz="2200" b="0" dirty="0" smtClean="0">
                <a:solidFill>
                  <a:srgbClr val="1F497D"/>
                </a:solidFill>
              </a:rPr>
              <a:t>. </a:t>
            </a:r>
            <a:r>
              <a:rPr lang="fr-FR" sz="2200" b="0" dirty="0" err="1" smtClean="0">
                <a:solidFill>
                  <a:srgbClr val="1F497D"/>
                </a:solidFill>
              </a:rPr>
              <a:t>E.g</a:t>
            </a:r>
            <a:r>
              <a:rPr lang="fr-FR" sz="2200" b="0" dirty="0" smtClean="0">
                <a:solidFill>
                  <a:srgbClr val="1F497D"/>
                </a:solidFill>
              </a:rPr>
              <a:t>. </a:t>
            </a:r>
            <a:r>
              <a:rPr lang="fr-FR" sz="2200" b="0" dirty="0" err="1" smtClean="0">
                <a:solidFill>
                  <a:srgbClr val="1F497D"/>
                </a:solidFill>
              </a:rPr>
              <a:t>milk</a:t>
            </a:r>
            <a:r>
              <a:rPr lang="fr-FR" sz="2200" b="0" dirty="0" smtClean="0">
                <a:solidFill>
                  <a:srgbClr val="1F497D"/>
                </a:solidFill>
              </a:rPr>
              <a:t> </a:t>
            </a:r>
            <a:r>
              <a:rPr lang="fr-FR" sz="2200" b="0" dirty="0" err="1" smtClean="0">
                <a:solidFill>
                  <a:srgbClr val="1F497D"/>
                </a:solidFill>
              </a:rPr>
              <a:t>proteins</a:t>
            </a:r>
            <a:endParaRPr lang="fr-FR" sz="2200" b="0" dirty="0">
              <a:solidFill>
                <a:srgbClr val="1F497D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6515" y="5829117"/>
            <a:ext cx="101344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Search for optimal conditions for protein assembly, encapsulation yield and efficiency.</a:t>
            </a:r>
            <a:br>
              <a:rPr lang="en-GB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</a:br>
            <a:r>
              <a:rPr lang="en-GB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Involved mechanisms.</a:t>
            </a:r>
            <a:endParaRPr lang="fr-FR" sz="2000" dirty="0"/>
          </a:p>
        </p:txBody>
      </p:sp>
      <p:grpSp>
        <p:nvGrpSpPr>
          <p:cNvPr id="3" name="Groupe 2"/>
          <p:cNvGrpSpPr/>
          <p:nvPr/>
        </p:nvGrpSpPr>
        <p:grpSpPr>
          <a:xfrm>
            <a:off x="246527" y="3735214"/>
            <a:ext cx="10957893" cy="1855316"/>
            <a:chOff x="1234107" y="1780307"/>
            <a:chExt cx="10957893" cy="1855316"/>
          </a:xfrm>
        </p:grpSpPr>
        <p:sp>
          <p:nvSpPr>
            <p:cNvPr id="26" name="ZoneTexte 25"/>
            <p:cNvSpPr txBox="1"/>
            <p:nvPr/>
          </p:nvSpPr>
          <p:spPr>
            <a:xfrm>
              <a:off x="7091363" y="2927737"/>
              <a:ext cx="5100637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fr-FR" sz="1600" b="1" kern="0" dirty="0" err="1" smtClean="0">
                  <a:solidFill>
                    <a:schemeClr val="accent1"/>
                  </a:solidFill>
                  <a:latin typeface="Calibri" panose="020F0502020204030204"/>
                </a:rPr>
                <a:t>Hydrophobic</a:t>
              </a:r>
              <a:r>
                <a:rPr lang="fr-FR" sz="1600" b="1" kern="0" dirty="0" smtClean="0">
                  <a:solidFill>
                    <a:schemeClr val="accent1"/>
                  </a:solidFill>
                  <a:latin typeface="Calibri" panose="020F0502020204030204"/>
                </a:rPr>
                <a:t> </a:t>
              </a:r>
              <a:r>
                <a:rPr lang="fr-FR" sz="2400" b="1" kern="0" dirty="0" smtClean="0">
                  <a:solidFill>
                    <a:schemeClr val="accent1"/>
                  </a:solidFill>
                  <a:latin typeface="Calibri" panose="020F0502020204030204"/>
                </a:rPr>
                <a:t>bioactive</a:t>
              </a:r>
              <a:r>
                <a:rPr lang="fr-FR" sz="1600" b="1" kern="0" dirty="0" smtClean="0">
                  <a:solidFill>
                    <a:schemeClr val="accent1"/>
                  </a:solidFill>
                  <a:latin typeface="Calibri" panose="020F0502020204030204"/>
                </a:rPr>
                <a:t> </a:t>
              </a:r>
              <a:r>
                <a:rPr lang="fr-FR" sz="1600" b="1" kern="0" dirty="0">
                  <a:solidFill>
                    <a:schemeClr val="accent1"/>
                  </a:solidFill>
                  <a:latin typeface="Calibri" panose="020F0502020204030204"/>
                </a:rPr>
                <a:t>encapsulation </a:t>
              </a:r>
              <a:r>
                <a:rPr lang="fr-FR" sz="1600" b="1" kern="0" dirty="0" err="1">
                  <a:solidFill>
                    <a:schemeClr val="accent1"/>
                  </a:solidFill>
                  <a:latin typeface="Calibri" panose="020F0502020204030204"/>
                </a:rPr>
                <a:t>using</a:t>
              </a:r>
              <a:r>
                <a:rPr lang="fr-FR" sz="1600" b="1" kern="0" dirty="0">
                  <a:solidFill>
                    <a:schemeClr val="accent1"/>
                  </a:solidFill>
                  <a:latin typeface="Calibri" panose="020F0502020204030204"/>
                </a:rPr>
                <a:t> </a:t>
              </a:r>
              <a:r>
                <a:rPr lang="fr-FR" sz="1600" b="1" kern="0" dirty="0" err="1" smtClean="0">
                  <a:solidFill>
                    <a:schemeClr val="accent1"/>
                  </a:solidFill>
                  <a:latin typeface="Calibri" panose="020F0502020204030204"/>
                </a:rPr>
                <a:t>milk</a:t>
              </a:r>
              <a:r>
                <a:rPr lang="fr-FR" sz="1600" b="1" kern="0" dirty="0" smtClean="0">
                  <a:solidFill>
                    <a:schemeClr val="accent1"/>
                  </a:solidFill>
                  <a:latin typeface="Calibri" panose="020F0502020204030204"/>
                </a:rPr>
                <a:t> </a:t>
              </a:r>
              <a:r>
                <a:rPr lang="fr-FR" sz="1600" b="1" kern="0" dirty="0" err="1" smtClean="0">
                  <a:solidFill>
                    <a:schemeClr val="accent1"/>
                  </a:solidFill>
                  <a:latin typeface="Calibri" panose="020F0502020204030204"/>
                </a:rPr>
                <a:t>protein’s</a:t>
              </a:r>
              <a:r>
                <a:rPr lang="fr-FR" sz="1600" b="1" kern="0" dirty="0" smtClean="0">
                  <a:solidFill>
                    <a:schemeClr val="accent1"/>
                  </a:solidFill>
                  <a:latin typeface="Calibri" panose="020F0502020204030204"/>
                </a:rPr>
                <a:t> </a:t>
              </a:r>
              <a:r>
                <a:rPr lang="fr-FR" sz="1600" b="1" kern="0" dirty="0" err="1" smtClean="0">
                  <a:solidFill>
                    <a:schemeClr val="accent1"/>
                  </a:solidFill>
                  <a:latin typeface="Calibri" panose="020F0502020204030204"/>
                </a:rPr>
                <a:t>coacervates</a:t>
              </a:r>
              <a:endParaRPr lang="fr-FR" sz="1600" kern="0" dirty="0">
                <a:solidFill>
                  <a:schemeClr val="accent1"/>
                </a:solidFill>
                <a:latin typeface="Calibri" panose="020F0502020204030204"/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2873458" y="2573309"/>
              <a:ext cx="153988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3086100">
                <a:defRPr/>
              </a:pPr>
              <a:r>
                <a:rPr lang="fr-FR" sz="2000" kern="0" dirty="0">
                  <a:solidFill>
                    <a:prstClr val="black"/>
                  </a:solidFill>
                  <a:latin typeface="Calibri" panose="020F0502020204030204"/>
                </a:rPr>
                <a:t>+</a:t>
              </a:r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4275221" y="2665384"/>
              <a:ext cx="153987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3086100">
                <a:defRPr/>
              </a:pPr>
              <a:r>
                <a:rPr lang="fr-FR" sz="2000" kern="0" dirty="0">
                  <a:solidFill>
                    <a:prstClr val="black"/>
                  </a:solidFill>
                  <a:latin typeface="Calibri" panose="020F0502020204030204"/>
                </a:rPr>
                <a:t>+</a:t>
              </a:r>
            </a:p>
          </p:txBody>
        </p:sp>
        <p:cxnSp>
          <p:nvCxnSpPr>
            <p:cNvPr id="29" name="Connecteur droit avec flèche 10"/>
            <p:cNvCxnSpPr>
              <a:cxnSpLocks noChangeShapeType="1"/>
            </p:cNvCxnSpPr>
            <p:nvPr/>
          </p:nvCxnSpPr>
          <p:spPr bwMode="auto">
            <a:xfrm>
              <a:off x="5709169" y="2841141"/>
              <a:ext cx="1259232" cy="0"/>
            </a:xfrm>
            <a:prstGeom prst="straightConnector1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0" name="Groupe 11"/>
            <p:cNvGrpSpPr>
              <a:grpSpLocks/>
            </p:cNvGrpSpPr>
            <p:nvPr/>
          </p:nvGrpSpPr>
          <p:grpSpPr bwMode="auto">
            <a:xfrm>
              <a:off x="8329414" y="1780307"/>
              <a:ext cx="1312267" cy="1097588"/>
              <a:chOff x="12705067" y="25262407"/>
              <a:chExt cx="1190015" cy="1067923"/>
            </a:xfrm>
          </p:grpSpPr>
          <p:grpSp>
            <p:nvGrpSpPr>
              <p:cNvPr id="31" name="Groupe 12"/>
              <p:cNvGrpSpPr>
                <a:grpSpLocks/>
              </p:cNvGrpSpPr>
              <p:nvPr/>
            </p:nvGrpSpPr>
            <p:grpSpPr bwMode="auto">
              <a:xfrm>
                <a:off x="12705067" y="25262407"/>
                <a:ext cx="1190015" cy="1067923"/>
                <a:chOff x="340634" y="2651108"/>
                <a:chExt cx="1040386" cy="1001027"/>
              </a:xfrm>
            </p:grpSpPr>
            <p:sp>
              <p:nvSpPr>
                <p:cNvPr id="34" name="Ellipse 33"/>
                <p:cNvSpPr/>
                <p:nvPr/>
              </p:nvSpPr>
              <p:spPr>
                <a:xfrm>
                  <a:off x="691639" y="3382952"/>
                  <a:ext cx="287874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" name="Ellipse 34"/>
                <p:cNvSpPr/>
                <p:nvPr/>
              </p:nvSpPr>
              <p:spPr>
                <a:xfrm>
                  <a:off x="479521" y="3192280"/>
                  <a:ext cx="287874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" name="Ellipse 35"/>
                <p:cNvSpPr/>
                <p:nvPr/>
              </p:nvSpPr>
              <p:spPr>
                <a:xfrm>
                  <a:off x="403765" y="2681953"/>
                  <a:ext cx="883823" cy="914102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" name="Ellipse 36"/>
                <p:cNvSpPr/>
                <p:nvPr/>
              </p:nvSpPr>
              <p:spPr>
                <a:xfrm>
                  <a:off x="340634" y="2993195"/>
                  <a:ext cx="287874" cy="2719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" name="Ellipse 37"/>
                <p:cNvSpPr/>
                <p:nvPr/>
              </p:nvSpPr>
              <p:spPr>
                <a:xfrm>
                  <a:off x="638609" y="3136200"/>
                  <a:ext cx="287874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" name="Ellipse 38"/>
                <p:cNvSpPr/>
                <p:nvPr/>
              </p:nvSpPr>
              <p:spPr>
                <a:xfrm>
                  <a:off x="588104" y="2651108"/>
                  <a:ext cx="287874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" name="Ellipse 39"/>
                <p:cNvSpPr/>
                <p:nvPr/>
              </p:nvSpPr>
              <p:spPr>
                <a:xfrm>
                  <a:off x="482046" y="3307243"/>
                  <a:ext cx="285349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" name="Ellipse 40"/>
                <p:cNvSpPr/>
                <p:nvPr/>
              </p:nvSpPr>
              <p:spPr>
                <a:xfrm>
                  <a:off x="898706" y="2667932"/>
                  <a:ext cx="287874" cy="2719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Ellipse 41"/>
                <p:cNvSpPr/>
                <p:nvPr/>
              </p:nvSpPr>
              <p:spPr>
                <a:xfrm>
                  <a:off x="1047692" y="2900664"/>
                  <a:ext cx="287874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" name="Ellipse 42"/>
                <p:cNvSpPr/>
                <p:nvPr/>
              </p:nvSpPr>
              <p:spPr>
                <a:xfrm>
                  <a:off x="739617" y="2824956"/>
                  <a:ext cx="287874" cy="2719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Ellipse 43"/>
                <p:cNvSpPr/>
                <p:nvPr/>
              </p:nvSpPr>
              <p:spPr>
                <a:xfrm>
                  <a:off x="840625" y="3029648"/>
                  <a:ext cx="287874" cy="2719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" name="Ellipse 44"/>
                <p:cNvSpPr/>
                <p:nvPr/>
              </p:nvSpPr>
              <p:spPr>
                <a:xfrm>
                  <a:off x="792647" y="2662324"/>
                  <a:ext cx="169188" cy="19347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Ellipse 45"/>
                <p:cNvSpPr/>
                <p:nvPr/>
              </p:nvSpPr>
              <p:spPr>
                <a:xfrm>
                  <a:off x="1060319" y="2788505"/>
                  <a:ext cx="169188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Ellipse 46"/>
                <p:cNvSpPr/>
                <p:nvPr/>
              </p:nvSpPr>
              <p:spPr>
                <a:xfrm>
                  <a:off x="393664" y="2869820"/>
                  <a:ext cx="169188" cy="19347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Ellipse 47"/>
                <p:cNvSpPr/>
                <p:nvPr/>
              </p:nvSpPr>
              <p:spPr>
                <a:xfrm>
                  <a:off x="643659" y="2852996"/>
                  <a:ext cx="169190" cy="19347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" name="Ellipse 48"/>
                <p:cNvSpPr/>
                <p:nvPr/>
              </p:nvSpPr>
              <p:spPr>
                <a:xfrm>
                  <a:off x="901230" y="2830564"/>
                  <a:ext cx="169190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Ellipse 49"/>
                <p:cNvSpPr/>
                <p:nvPr/>
              </p:nvSpPr>
              <p:spPr>
                <a:xfrm>
                  <a:off x="476995" y="2906272"/>
                  <a:ext cx="285349" cy="2719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Ellipse 50"/>
                <p:cNvSpPr/>
                <p:nvPr/>
              </p:nvSpPr>
              <p:spPr>
                <a:xfrm>
                  <a:off x="560328" y="3091336"/>
                  <a:ext cx="169188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Ellipse 51"/>
                <p:cNvSpPr/>
                <p:nvPr/>
              </p:nvSpPr>
              <p:spPr>
                <a:xfrm>
                  <a:off x="494673" y="2732425"/>
                  <a:ext cx="169188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Ellipse 52"/>
                <p:cNvSpPr/>
                <p:nvPr/>
              </p:nvSpPr>
              <p:spPr>
                <a:xfrm>
                  <a:off x="714365" y="3007216"/>
                  <a:ext cx="169190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Ellipse 53"/>
                <p:cNvSpPr/>
                <p:nvPr/>
              </p:nvSpPr>
              <p:spPr>
                <a:xfrm>
                  <a:off x="408815" y="3197888"/>
                  <a:ext cx="166664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Ellipse 54"/>
                <p:cNvSpPr/>
                <p:nvPr/>
              </p:nvSpPr>
              <p:spPr>
                <a:xfrm>
                  <a:off x="646185" y="3324067"/>
                  <a:ext cx="169188" cy="19347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Ellipse 55"/>
                <p:cNvSpPr/>
                <p:nvPr/>
              </p:nvSpPr>
              <p:spPr>
                <a:xfrm>
                  <a:off x="881029" y="3296027"/>
                  <a:ext cx="285349" cy="2719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" name="Ellipse 56"/>
                <p:cNvSpPr/>
                <p:nvPr/>
              </p:nvSpPr>
              <p:spPr>
                <a:xfrm>
                  <a:off x="1032541" y="3127787"/>
                  <a:ext cx="287874" cy="2691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9BD5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5B9BD5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5B9BD5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5B9BD5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Ellipse 57"/>
                <p:cNvSpPr/>
                <p:nvPr/>
              </p:nvSpPr>
              <p:spPr>
                <a:xfrm>
                  <a:off x="1211832" y="2942723"/>
                  <a:ext cx="169188" cy="19347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Ellipse 58"/>
                <p:cNvSpPr/>
                <p:nvPr/>
              </p:nvSpPr>
              <p:spPr>
                <a:xfrm>
                  <a:off x="956785" y="3032451"/>
                  <a:ext cx="169190" cy="19347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Ellipse 59"/>
                <p:cNvSpPr/>
                <p:nvPr/>
              </p:nvSpPr>
              <p:spPr>
                <a:xfrm>
                  <a:off x="865877" y="3231536"/>
                  <a:ext cx="169190" cy="193475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Ellipse 60"/>
                <p:cNvSpPr/>
                <p:nvPr/>
              </p:nvSpPr>
              <p:spPr>
                <a:xfrm>
                  <a:off x="1100723" y="3270792"/>
                  <a:ext cx="169188" cy="19628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32" name="Étoile à 5 branches 31"/>
              <p:cNvSpPr/>
              <p:nvPr/>
            </p:nvSpPr>
            <p:spPr>
              <a:xfrm>
                <a:off x="13378059" y="25878630"/>
                <a:ext cx="210855" cy="184311"/>
              </a:xfrm>
              <a:prstGeom prst="star5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sz="6100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3" name="Étoile à 5 branches 32"/>
              <p:cNvSpPr/>
              <p:nvPr/>
            </p:nvSpPr>
            <p:spPr>
              <a:xfrm>
                <a:off x="13204757" y="25540607"/>
                <a:ext cx="210853" cy="254265"/>
              </a:xfrm>
              <a:prstGeom prst="star5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sz="6100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62" name="Groupe 50"/>
            <p:cNvGrpSpPr>
              <a:grpSpLocks/>
            </p:cNvGrpSpPr>
            <p:nvPr/>
          </p:nvGrpSpPr>
          <p:grpSpPr bwMode="auto">
            <a:xfrm>
              <a:off x="4749878" y="2293286"/>
              <a:ext cx="915987" cy="910668"/>
              <a:chOff x="2261460" y="1794543"/>
              <a:chExt cx="915911" cy="910465"/>
            </a:xfrm>
          </p:grpSpPr>
          <p:sp>
            <p:nvSpPr>
              <p:cNvPr id="63" name="Étoile à 5 branches 62"/>
              <p:cNvSpPr/>
              <p:nvPr/>
            </p:nvSpPr>
            <p:spPr>
              <a:xfrm>
                <a:off x="2402735" y="1996110"/>
                <a:ext cx="184135" cy="190457"/>
              </a:xfrm>
              <a:prstGeom prst="star5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4" name="Étoile à 5 branches 63"/>
              <p:cNvSpPr/>
              <p:nvPr/>
            </p:nvSpPr>
            <p:spPr>
              <a:xfrm>
                <a:off x="2755131" y="2107210"/>
                <a:ext cx="160325" cy="192045"/>
              </a:xfrm>
              <a:prstGeom prst="star5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5" name="Étoile à 5 branches 64"/>
              <p:cNvSpPr/>
              <p:nvPr/>
            </p:nvSpPr>
            <p:spPr>
              <a:xfrm>
                <a:off x="2766243" y="1794543"/>
                <a:ext cx="168261" cy="166650"/>
              </a:xfrm>
              <a:prstGeom prst="star5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6" name="ZoneTexte 65"/>
              <p:cNvSpPr txBox="1"/>
              <p:nvPr/>
            </p:nvSpPr>
            <p:spPr>
              <a:xfrm>
                <a:off x="2261460" y="2335759"/>
                <a:ext cx="915911" cy="36924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086100">
                  <a:defRPr/>
                </a:pPr>
                <a:r>
                  <a:rPr lang="fr-FR" i="1" kern="0" dirty="0" err="1" smtClean="0">
                    <a:solidFill>
                      <a:srgbClr val="ED7D31"/>
                    </a:solidFill>
                    <a:latin typeface="Calibri" panose="020F0502020204030204"/>
                  </a:rPr>
                  <a:t>EOs</a:t>
                </a:r>
                <a:endParaRPr lang="fr-FR" i="1" kern="0" dirty="0">
                  <a:solidFill>
                    <a:srgbClr val="ED7D31"/>
                  </a:solidFill>
                  <a:latin typeface="Calibri" panose="020F0502020204030204"/>
                </a:endParaRPr>
              </a:p>
            </p:txBody>
          </p:sp>
        </p:grpSp>
        <p:pic>
          <p:nvPicPr>
            <p:cNvPr id="69" name="Picture 8" descr="http://upload.wikimedia.org/wikipedia/commons/thumb/1/1f/Lactoferrin.png/250px-Lactoferrin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3371881" y="2020812"/>
              <a:ext cx="836453" cy="905419"/>
            </a:xfrm>
            <a:prstGeom prst="rect">
              <a:avLst/>
            </a:prstGeom>
            <a:noFill/>
            <a:extLst/>
          </p:spPr>
        </p:pic>
        <p:sp>
          <p:nvSpPr>
            <p:cNvPr id="70" name="ZoneTexte 93"/>
            <p:cNvSpPr txBox="1">
              <a:spLocks noChangeArrowheads="1"/>
            </p:cNvSpPr>
            <p:nvPr/>
          </p:nvSpPr>
          <p:spPr bwMode="auto">
            <a:xfrm>
              <a:off x="3061725" y="3047971"/>
              <a:ext cx="15141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30861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30861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30861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3086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30861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1800" b="1" dirty="0">
                  <a:solidFill>
                    <a:schemeClr val="tx2"/>
                  </a:solidFill>
                  <a:cs typeface="DejaVu Sans" panose="020B0603030804020204" pitchFamily="34" charset="0"/>
                </a:rPr>
                <a:t>Lactoferrin</a:t>
              </a:r>
            </a:p>
          </p:txBody>
        </p:sp>
        <p:pic>
          <p:nvPicPr>
            <p:cNvPr id="72" name="Picture 6" descr="http://upload.wikimedia.org/wikipedia/commons/thumb/e/ec/3blg.png/300px-3blg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1242740" y="1780307"/>
              <a:ext cx="997752" cy="1234927"/>
            </a:xfrm>
            <a:prstGeom prst="rect">
              <a:avLst/>
            </a:prstGeom>
            <a:noFill/>
            <a:extLst/>
          </p:spPr>
        </p:pic>
        <p:sp>
          <p:nvSpPr>
            <p:cNvPr id="73" name="Rectangle 142"/>
            <p:cNvSpPr>
              <a:spLocks noChangeArrowheads="1"/>
            </p:cNvSpPr>
            <p:nvPr/>
          </p:nvSpPr>
          <p:spPr bwMode="auto">
            <a:xfrm>
              <a:off x="1234107" y="3064797"/>
              <a:ext cx="16764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30861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30861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30861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3086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30861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3086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l-GR" altLang="fr-FR" sz="1800" b="1" dirty="0">
                  <a:solidFill>
                    <a:srgbClr val="C00000"/>
                  </a:solidFill>
                  <a:latin typeface="Arial" panose="020B0604020202020204" pitchFamily="34" charset="0"/>
                  <a:ea typeface="DejaVu Sans" panose="020B0603030804020204" pitchFamily="34" charset="0"/>
                  <a:cs typeface="Arial" panose="020B0604020202020204" pitchFamily="34" charset="0"/>
                </a:rPr>
                <a:t>β</a:t>
              </a:r>
              <a:r>
                <a:rPr lang="fr-FR" altLang="fr-FR" sz="1800" b="1" dirty="0">
                  <a:solidFill>
                    <a:srgbClr val="C00000"/>
                  </a:solidFill>
                  <a:ea typeface="DejaVu Sans" panose="020B0603030804020204" pitchFamily="34" charset="0"/>
                  <a:cs typeface="Arial" panose="020B0604020202020204" pitchFamily="34" charset="0"/>
                </a:rPr>
                <a:t>-</a:t>
              </a:r>
              <a:r>
                <a:rPr lang="fr-FR" altLang="fr-FR" sz="1800" b="1" dirty="0" err="1">
                  <a:solidFill>
                    <a:srgbClr val="C00000"/>
                  </a:solidFill>
                  <a:ea typeface="DejaVu Sans" panose="020B0603030804020204" pitchFamily="34" charset="0"/>
                  <a:cs typeface="Arial" panose="020B0604020202020204" pitchFamily="34" charset="0"/>
                </a:rPr>
                <a:t>Lactoglobulin</a:t>
              </a:r>
              <a:endParaRPr lang="fr-FR" altLang="fr-FR" sz="1800" dirty="0">
                <a:solidFill>
                  <a:srgbClr val="C00000"/>
                </a:solidFill>
                <a:latin typeface="Arial" panose="020B0604020202020204" pitchFamily="34" charset="0"/>
                <a:ea typeface="DejaVu Sans" panose="020B06030308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ZoneTexte 98"/>
            <p:cNvSpPr txBox="1"/>
            <p:nvPr/>
          </p:nvSpPr>
          <p:spPr>
            <a:xfrm>
              <a:off x="9641681" y="3260921"/>
              <a:ext cx="2450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Chapeau et al., 2017</a:t>
              </a:r>
              <a:endParaRPr lang="fr-FR" dirty="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1073614" y="1875045"/>
            <a:ext cx="10284662" cy="1901198"/>
            <a:chOff x="1073614" y="1875045"/>
            <a:chExt cx="10284662" cy="1901198"/>
          </a:xfrm>
        </p:grpSpPr>
        <p:grpSp>
          <p:nvGrpSpPr>
            <p:cNvPr id="4" name="Groupe 3"/>
            <p:cNvGrpSpPr/>
            <p:nvPr/>
          </p:nvGrpSpPr>
          <p:grpSpPr>
            <a:xfrm>
              <a:off x="1073614" y="1875045"/>
              <a:ext cx="10284662" cy="1901198"/>
              <a:chOff x="1208220" y="3859706"/>
              <a:chExt cx="10284662" cy="1901198"/>
            </a:xfrm>
          </p:grpSpPr>
          <p:cxnSp>
            <p:nvCxnSpPr>
              <p:cNvPr id="79" name="Connecteur droit avec flèche 78"/>
              <p:cNvCxnSpPr/>
              <p:nvPr/>
            </p:nvCxnSpPr>
            <p:spPr>
              <a:xfrm>
                <a:off x="4591639" y="5021092"/>
                <a:ext cx="3028439" cy="1"/>
              </a:xfrm>
              <a:prstGeom prst="straightConnector1">
                <a:avLst/>
              </a:prstGeom>
              <a:ln w="60325">
                <a:solidFill>
                  <a:schemeClr val="accent4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2" name="Image1"/>
              <p:cNvPicPr/>
              <p:nvPr/>
            </p:nvPicPr>
            <p:blipFill rotWithShape="1">
              <a:blip r:embed="rId4"/>
              <a:srcRect t="-1" r="80623" b="44455"/>
              <a:stretch/>
            </p:blipFill>
            <p:spPr bwMode="auto">
              <a:xfrm rot="16200000">
                <a:off x="1618264" y="3519989"/>
                <a:ext cx="1814119" cy="2634208"/>
              </a:xfrm>
              <a:prstGeom prst="rect">
                <a:avLst/>
              </a:prstGeom>
            </p:spPr>
          </p:pic>
          <p:pic>
            <p:nvPicPr>
              <p:cNvPr id="83" name="Image1"/>
              <p:cNvPicPr/>
              <p:nvPr/>
            </p:nvPicPr>
            <p:blipFill rotWithShape="1">
              <a:blip r:embed="rId4"/>
              <a:srcRect l="80716" t="14070" b="52978"/>
              <a:stretch/>
            </p:blipFill>
            <p:spPr bwMode="auto">
              <a:xfrm>
                <a:off x="8966439" y="4205117"/>
                <a:ext cx="1570087" cy="1555787"/>
              </a:xfrm>
              <a:prstGeom prst="rect">
                <a:avLst/>
              </a:prstGeom>
            </p:spPr>
          </p:pic>
          <p:sp>
            <p:nvSpPr>
              <p:cNvPr id="85" name="ZoneTexte 84"/>
              <p:cNvSpPr txBox="1"/>
              <p:nvPr/>
            </p:nvSpPr>
            <p:spPr>
              <a:xfrm>
                <a:off x="8654339" y="3859706"/>
                <a:ext cx="28385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err="1" smtClean="0"/>
                  <a:t>Coacervate</a:t>
                </a:r>
                <a:r>
                  <a:rPr lang="fr-FR" dirty="0" smtClean="0"/>
                  <a:t> </a:t>
                </a:r>
                <a:r>
                  <a:rPr lang="fr-FR" dirty="0" err="1" smtClean="0"/>
                  <a:t>droplets</a:t>
                </a:r>
                <a:endParaRPr lang="fr-FR" dirty="0"/>
              </a:p>
            </p:txBody>
          </p:sp>
        </p:grpSp>
        <p:sp>
          <p:nvSpPr>
            <p:cNvPr id="75" name="Rectangle 74"/>
            <p:cNvSpPr/>
            <p:nvPr/>
          </p:nvSpPr>
          <p:spPr>
            <a:xfrm>
              <a:off x="4421686" y="3156107"/>
              <a:ext cx="308449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rebuchet MS" panose="020B0603020202020204"/>
                </a:rPr>
                <a:t>Specific structural and </a:t>
              </a:r>
              <a:r>
                <a:rPr lang="en-GB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rebuchet MS" panose="020B0603020202020204"/>
                </a:rPr>
                <a:t>physico</a:t>
              </a:r>
              <a:r>
                <a:rPr lang="en-GB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rebuchet MS" panose="020B0603020202020204"/>
                </a:rPr>
                <a:t>-</a:t>
              </a:r>
            </a:p>
            <a:p>
              <a:r>
                <a:rPr lang="en-GB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rebuchet MS" panose="020B0603020202020204"/>
                </a:rPr>
                <a:t>Chemical conditions</a:t>
              </a:r>
              <a:endParaRPr lang="fr-FR" sz="16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4855007" y="2068100"/>
            <a:ext cx="5260929" cy="1337622"/>
            <a:chOff x="4855007" y="2068100"/>
            <a:chExt cx="5260929" cy="1337622"/>
          </a:xfrm>
        </p:grpSpPr>
        <p:grpSp>
          <p:nvGrpSpPr>
            <p:cNvPr id="6" name="Groupe 5"/>
            <p:cNvGrpSpPr/>
            <p:nvPr/>
          </p:nvGrpSpPr>
          <p:grpSpPr>
            <a:xfrm>
              <a:off x="4855007" y="2068100"/>
              <a:ext cx="5260929" cy="1337622"/>
              <a:chOff x="5003456" y="4089397"/>
              <a:chExt cx="5260929" cy="1337622"/>
            </a:xfrm>
          </p:grpSpPr>
          <p:grpSp>
            <p:nvGrpSpPr>
              <p:cNvPr id="90" name="Groupe 50"/>
              <p:cNvGrpSpPr>
                <a:grpSpLocks/>
              </p:cNvGrpSpPr>
              <p:nvPr/>
            </p:nvGrpSpPr>
            <p:grpSpPr bwMode="auto">
              <a:xfrm>
                <a:off x="5697337" y="4089397"/>
                <a:ext cx="1396968" cy="910669"/>
                <a:chOff x="2261460" y="1794543"/>
                <a:chExt cx="1160598" cy="910466"/>
              </a:xfrm>
            </p:grpSpPr>
            <p:sp>
              <p:nvSpPr>
                <p:cNvPr id="91" name="Étoile à 5 branches 90"/>
                <p:cNvSpPr/>
                <p:nvPr/>
              </p:nvSpPr>
              <p:spPr>
                <a:xfrm>
                  <a:off x="2402735" y="1996110"/>
                  <a:ext cx="184135" cy="190457"/>
                </a:xfrm>
                <a:prstGeom prst="star5">
                  <a:avLst/>
                </a:prstGeom>
                <a:solidFill>
                  <a:srgbClr val="FFFF00"/>
                </a:solidFill>
                <a:ln w="12700" cap="flat" cmpd="sng" algn="ctr">
                  <a:solidFill>
                    <a:srgbClr val="F7964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3086100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2" name="Étoile à 5 branches 91"/>
                <p:cNvSpPr/>
                <p:nvPr/>
              </p:nvSpPr>
              <p:spPr>
                <a:xfrm>
                  <a:off x="2755131" y="2107210"/>
                  <a:ext cx="160325" cy="192045"/>
                </a:xfrm>
                <a:prstGeom prst="star5">
                  <a:avLst/>
                </a:prstGeom>
                <a:solidFill>
                  <a:srgbClr val="FFFF00"/>
                </a:solidFill>
                <a:ln w="12700" cap="flat" cmpd="sng" algn="ctr">
                  <a:solidFill>
                    <a:srgbClr val="F7964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3086100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3" name="Étoile à 5 branches 92"/>
                <p:cNvSpPr/>
                <p:nvPr/>
              </p:nvSpPr>
              <p:spPr>
                <a:xfrm>
                  <a:off x="2766243" y="1794543"/>
                  <a:ext cx="168261" cy="166650"/>
                </a:xfrm>
                <a:prstGeom prst="star5">
                  <a:avLst/>
                </a:prstGeom>
                <a:solidFill>
                  <a:srgbClr val="FFFF00"/>
                </a:solidFill>
                <a:ln w="12700" cap="flat" cmpd="sng" algn="ctr">
                  <a:solidFill>
                    <a:srgbClr val="F7964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3086100">
                    <a:defRPr/>
                  </a:pPr>
                  <a:endParaRPr lang="fr-FR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4" name="ZoneTexte 93"/>
                <p:cNvSpPr txBox="1"/>
                <p:nvPr/>
              </p:nvSpPr>
              <p:spPr>
                <a:xfrm>
                  <a:off x="2261460" y="2335759"/>
                  <a:ext cx="1160598" cy="36925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3086100">
                    <a:defRPr/>
                  </a:pPr>
                  <a:r>
                    <a:rPr lang="fr-FR" i="1" kern="0" dirty="0" smtClean="0">
                      <a:solidFill>
                        <a:srgbClr val="ED7D31"/>
                      </a:solidFill>
                      <a:latin typeface="Calibri" panose="020F0502020204030204"/>
                    </a:rPr>
                    <a:t>Bioactive</a:t>
                  </a:r>
                  <a:endParaRPr lang="fr-FR" i="1" kern="0" dirty="0">
                    <a:solidFill>
                      <a:srgbClr val="ED7D31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95" name="ZoneTexte 94"/>
              <p:cNvSpPr txBox="1"/>
              <p:nvPr/>
            </p:nvSpPr>
            <p:spPr>
              <a:xfrm>
                <a:off x="5003456" y="4491060"/>
                <a:ext cx="185333" cy="4000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3086100">
                  <a:defRPr/>
                </a:pPr>
                <a:r>
                  <a:rPr lang="fr-FR" sz="2000" kern="0" dirty="0">
                    <a:solidFill>
                      <a:prstClr val="black"/>
                    </a:solidFill>
                    <a:latin typeface="Calibri" panose="020F0502020204030204"/>
                  </a:rPr>
                  <a:t>+</a:t>
                </a:r>
              </a:p>
            </p:txBody>
          </p:sp>
          <p:sp>
            <p:nvSpPr>
              <p:cNvPr id="96" name="Étoile à 5 branches 95"/>
              <p:cNvSpPr/>
              <p:nvPr/>
            </p:nvSpPr>
            <p:spPr bwMode="auto">
              <a:xfrm>
                <a:off x="9919008" y="4685196"/>
                <a:ext cx="192977" cy="192088"/>
              </a:xfrm>
              <a:prstGeom prst="star5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97" name="Étoile à 5 branches 96"/>
              <p:cNvSpPr/>
              <p:nvPr/>
            </p:nvSpPr>
            <p:spPr bwMode="auto">
              <a:xfrm>
                <a:off x="10071408" y="4837596"/>
                <a:ext cx="192977" cy="192088"/>
              </a:xfrm>
              <a:prstGeom prst="star5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98" name="Étoile à 5 branches 97"/>
              <p:cNvSpPr/>
              <p:nvPr/>
            </p:nvSpPr>
            <p:spPr bwMode="auto">
              <a:xfrm>
                <a:off x="9342061" y="5234931"/>
                <a:ext cx="192977" cy="192088"/>
              </a:xfrm>
              <a:prstGeom prst="star5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3086100">
                  <a:defRPr/>
                </a:pPr>
                <a:endParaRPr lang="fr-FR" ker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74" name="ZoneTexte 73"/>
            <p:cNvSpPr txBox="1"/>
            <p:nvPr/>
          </p:nvSpPr>
          <p:spPr>
            <a:xfrm>
              <a:off x="6755327" y="2312045"/>
              <a:ext cx="3930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3086100">
                <a:defRPr/>
              </a:pPr>
              <a:r>
                <a:rPr lang="fr-FR" sz="2000" kern="0" dirty="0" smtClean="0">
                  <a:solidFill>
                    <a:prstClr val="black"/>
                  </a:solidFill>
                  <a:latin typeface="Calibri" panose="020F0502020204030204"/>
                </a:rPr>
                <a:t>?</a:t>
              </a:r>
              <a:endParaRPr lang="fr-FR" sz="200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12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86A50E-7F9A-468F-BF87-89B463136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 smtClean="0"/>
              <a:t>Encapsulation as </a:t>
            </a:r>
            <a:r>
              <a:rPr lang="fr-FR" b="1" dirty="0" err="1" smtClean="0"/>
              <a:t>potential</a:t>
            </a:r>
            <a:r>
              <a:rPr lang="fr-FR" b="1" dirty="0" smtClean="0"/>
              <a:t> </a:t>
            </a:r>
            <a:r>
              <a:rPr lang="fr-FR" b="1" dirty="0" err="1" smtClean="0"/>
              <a:t>tool</a:t>
            </a:r>
            <a:r>
              <a:rPr lang="fr-FR" b="1" dirty="0" smtClean="0"/>
              <a:t> for     </a:t>
            </a:r>
            <a:r>
              <a:rPr lang="fr-FR" b="1" dirty="0" err="1" smtClean="0"/>
              <a:t>stability</a:t>
            </a:r>
            <a:r>
              <a:rPr lang="fr-FR" b="1" dirty="0"/>
              <a:t> </a:t>
            </a:r>
            <a:r>
              <a:rPr lang="fr-FR" b="1" dirty="0" smtClean="0"/>
              <a:t>and </a:t>
            </a:r>
            <a:r>
              <a:rPr lang="fr-FR" b="1" dirty="0" err="1" smtClean="0"/>
              <a:t>activity</a:t>
            </a:r>
            <a:r>
              <a:rPr lang="fr-FR" b="1" dirty="0" smtClean="0"/>
              <a:t> and        off-</a:t>
            </a:r>
            <a:r>
              <a:rPr lang="fr-FR" b="1" dirty="0" err="1" smtClean="0"/>
              <a:t>flavour</a:t>
            </a:r>
            <a:r>
              <a:rPr lang="fr-FR" b="1" dirty="0" smtClean="0"/>
              <a:t> of </a:t>
            </a:r>
            <a:r>
              <a:rPr lang="fr-FR" b="1" dirty="0" err="1" smtClean="0"/>
              <a:t>EOs</a:t>
            </a:r>
            <a:r>
              <a:rPr lang="fr-FR" b="1" dirty="0" smtClean="0"/>
              <a:t> </a:t>
            </a:r>
            <a:endParaRPr lang="fr-FR" b="1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80DE1-C683-49E9-8988-2205A76D4A03}" type="slidenum">
              <a:rPr lang="fr-FR" smtClean="0"/>
              <a:t>9</a:t>
            </a:fld>
            <a:endParaRPr lang="fr-FR" dirty="0"/>
          </a:p>
        </p:txBody>
      </p:sp>
      <p:grpSp>
        <p:nvGrpSpPr>
          <p:cNvPr id="16" name="Groupe 15"/>
          <p:cNvGrpSpPr/>
          <p:nvPr/>
        </p:nvGrpSpPr>
        <p:grpSpPr>
          <a:xfrm>
            <a:off x="733925" y="1957765"/>
            <a:ext cx="5993230" cy="3340667"/>
            <a:chOff x="3696799" y="2046043"/>
            <a:chExt cx="8096250" cy="4055731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107"/>
            <a:stretch/>
          </p:blipFill>
          <p:spPr>
            <a:xfrm>
              <a:off x="3696799" y="2046043"/>
              <a:ext cx="8096250" cy="405573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868615" y="4290646"/>
              <a:ext cx="1312985" cy="327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54107" y="4992770"/>
              <a:ext cx="1312985" cy="327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679831" y="2343354"/>
              <a:ext cx="1312985" cy="327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32024" y="2343354"/>
              <a:ext cx="115563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dirty="0"/>
                <a:t> </a:t>
              </a:r>
              <a:r>
                <a:rPr lang="fr-FR" dirty="0" smtClean="0"/>
                <a:t>       </a:t>
              </a:r>
              <a:r>
                <a:rPr lang="fr-FR" sz="1400" b="1" dirty="0" smtClean="0"/>
                <a:t>Or </a:t>
              </a:r>
            </a:p>
            <a:p>
              <a:r>
                <a:rPr lang="fr-FR" sz="1400" b="1" dirty="0" err="1" smtClean="0"/>
                <a:t>homogenizer</a:t>
              </a:r>
              <a:endParaRPr lang="fr-FR" sz="1400" b="1" dirty="0"/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7083484" y="1202400"/>
            <a:ext cx="4746026" cy="4862284"/>
            <a:chOff x="7083484" y="1202400"/>
            <a:chExt cx="4746026" cy="4862284"/>
          </a:xfrm>
        </p:grpSpPr>
        <p:sp>
          <p:nvSpPr>
            <p:cNvPr id="8" name="ZoneTexte 7"/>
            <p:cNvSpPr txBox="1"/>
            <p:nvPr/>
          </p:nvSpPr>
          <p:spPr>
            <a:xfrm>
              <a:off x="9379387" y="5695352"/>
              <a:ext cx="2450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Ben </a:t>
              </a:r>
              <a:r>
                <a:rPr lang="fr-FR" dirty="0" err="1" smtClean="0"/>
                <a:t>Jemaa</a:t>
              </a:r>
              <a:r>
                <a:rPr lang="fr-FR" dirty="0" smtClean="0"/>
                <a:t> et al., 2019</a:t>
              </a:r>
              <a:endParaRPr lang="fr-FR" dirty="0"/>
            </a:p>
          </p:txBody>
        </p:sp>
        <p:pic>
          <p:nvPicPr>
            <p:cNvPr id="17" name="Image 16"/>
            <p:cNvPicPr>
              <a:picLocks noChangeAspect="1"/>
            </p:cNvPicPr>
            <p:nvPr/>
          </p:nvPicPr>
          <p:blipFill rotWithShape="1">
            <a:blip r:embed="rId3"/>
            <a:srcRect b="16379"/>
            <a:stretch/>
          </p:blipFill>
          <p:spPr>
            <a:xfrm>
              <a:off x="7376535" y="3558054"/>
              <a:ext cx="4232562" cy="1543335"/>
            </a:xfrm>
            <a:prstGeom prst="rect">
              <a:avLst/>
            </a:prstGeom>
          </p:spPr>
        </p:pic>
        <p:pic>
          <p:nvPicPr>
            <p:cNvPr id="18" name="Image 17"/>
            <p:cNvPicPr>
              <a:picLocks noChangeAspect="1"/>
            </p:cNvPicPr>
            <p:nvPr/>
          </p:nvPicPr>
          <p:blipFill rotWithShape="1">
            <a:blip r:embed="rId4"/>
            <a:srcRect t="29796"/>
            <a:stretch/>
          </p:blipFill>
          <p:spPr>
            <a:xfrm>
              <a:off x="9120848" y="1419551"/>
              <a:ext cx="2266950" cy="1718534"/>
            </a:xfrm>
            <a:prstGeom prst="rect">
              <a:avLst/>
            </a:prstGeom>
          </p:spPr>
        </p:pic>
        <p:sp>
          <p:nvSpPr>
            <p:cNvPr id="19" name="ZoneTexte 18"/>
            <p:cNvSpPr txBox="1"/>
            <p:nvPr/>
          </p:nvSpPr>
          <p:spPr>
            <a:xfrm>
              <a:off x="7083484" y="1202400"/>
              <a:ext cx="255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Formation of simple …. </a:t>
              </a:r>
              <a:endParaRPr lang="fr-FR" dirty="0"/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8097462" y="5113766"/>
              <a:ext cx="3256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O/W/O             or           W/O/W </a:t>
              </a:r>
              <a:endParaRPr lang="fr-FR" dirty="0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8014152" y="3212275"/>
              <a:ext cx="30377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…or double </a:t>
              </a:r>
              <a:r>
                <a:rPr lang="fr-FR" dirty="0" err="1" smtClean="0"/>
                <a:t>nanoemulsion</a:t>
              </a:r>
              <a:r>
                <a:rPr lang="fr-FR" dirty="0" smtClean="0"/>
                <a:t> </a:t>
              </a:r>
              <a:endParaRPr lang="fr-FR" dirty="0"/>
            </a:p>
          </p:txBody>
        </p:sp>
      </p:grpSp>
      <p:cxnSp>
        <p:nvCxnSpPr>
          <p:cNvPr id="23" name="Connecteur droit avec flèche 22"/>
          <p:cNvCxnSpPr/>
          <p:nvPr/>
        </p:nvCxnSpPr>
        <p:spPr>
          <a:xfrm flipV="1">
            <a:off x="8464847" y="104418"/>
            <a:ext cx="252000" cy="216000"/>
          </a:xfrm>
          <a:prstGeom prst="straightConnector1">
            <a:avLst/>
          </a:prstGeom>
          <a:ln w="476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4119354" y="439362"/>
            <a:ext cx="252000" cy="213717"/>
          </a:xfrm>
          <a:prstGeom prst="straightConnector1">
            <a:avLst/>
          </a:prstGeom>
          <a:ln w="476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re 2">
            <a:extLst>
              <a:ext uri="{FF2B5EF4-FFF2-40B4-BE49-F238E27FC236}">
                <a16:creationId xmlns:a16="http://schemas.microsoft.com/office/drawing/2014/main" id="{CFE969F6-4E89-4820-8C8E-17D48FB1D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695" y="944745"/>
            <a:ext cx="7799645" cy="528638"/>
          </a:xfrm>
        </p:spPr>
        <p:txBody>
          <a:bodyPr/>
          <a:lstStyle/>
          <a:p>
            <a:r>
              <a:rPr lang="fr-FR" dirty="0" smtClean="0"/>
              <a:t>Method 2: </a:t>
            </a:r>
            <a:r>
              <a:rPr lang="fr-FR" dirty="0" err="1" smtClean="0"/>
              <a:t>Nanoemulsion</a:t>
            </a:r>
            <a:r>
              <a:rPr lang="fr-FR" dirty="0" smtClean="0"/>
              <a:t> (LPAM)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605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IEPROJETS-1420575277-190</_dlc_DocId>
    <_dlc_DocIdUrl xmlns="c548bc0e-6bc8-495a-98b6-29be45836de1">
      <Url>https://projets.idele.fr/milkqua/_layouts/15/DocIdRedir.aspx?ID=IEPROJETS-1420575277-190</Url>
      <Description>IEPROJETS-1420575277-190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4147D70-F515-432A-B24C-0ABF4736AE72}"/>
</file>

<file path=customXml/itemProps2.xml><?xml version="1.0" encoding="utf-8"?>
<ds:datastoreItem xmlns:ds="http://schemas.openxmlformats.org/officeDocument/2006/customXml" ds:itemID="{AF0457CF-499C-4ABC-877B-60546D01A586}">
  <ds:schemaRefs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documentManagement/types"/>
    <ds:schemaRef ds:uri="c548bc0e-6bc8-495a-98b6-29be45836de1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19676</TotalTime>
  <Words>722</Words>
  <Application>Microsoft Office PowerPoint</Application>
  <PresentationFormat>Grand écran</PresentationFormat>
  <Paragraphs>108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11</vt:i4>
      </vt:variant>
    </vt:vector>
  </HeadingPairs>
  <TitlesOfParts>
    <vt:vector size="27" baseType="lpstr">
      <vt:lpstr>Arial</vt:lpstr>
      <vt:lpstr>Calibri</vt:lpstr>
      <vt:lpstr>DejaVu Sans</vt:lpstr>
      <vt:lpstr>Interstate Comp</vt:lpstr>
      <vt:lpstr>Museo 900</vt:lpstr>
      <vt:lpstr>Museo Sans For Dell</vt:lpstr>
      <vt:lpstr>Open Sans</vt:lpstr>
      <vt:lpstr>Symbol</vt:lpstr>
      <vt:lpstr>Tahoma</vt:lpstr>
      <vt:lpstr>TanseekModernProArabic-Book</vt:lpstr>
      <vt:lpstr>Times New Roman</vt:lpstr>
      <vt:lpstr>Trebuchet MS</vt:lpstr>
      <vt:lpstr>ヒラギノ角ゴ Pro W3</vt:lpstr>
      <vt:lpstr>3_Conception personnalisée</vt:lpstr>
      <vt:lpstr>Conception personnalisée</vt:lpstr>
      <vt:lpstr>4_Conception personnalisée</vt:lpstr>
      <vt:lpstr>WP6 – Milk and dairy products processing   </vt:lpstr>
      <vt:lpstr>Présentation PowerPoint</vt:lpstr>
      <vt:lpstr>Présentation PowerPoint</vt:lpstr>
      <vt:lpstr>Objectives</vt:lpstr>
      <vt:lpstr>Présentation PowerPoint</vt:lpstr>
      <vt:lpstr>The IDELE Laboratory </vt:lpstr>
      <vt:lpstr>Milkqua : task 6.5 – Sensory properties of milk</vt:lpstr>
      <vt:lpstr>Method 1: Heteroprotein complex coacervation </vt:lpstr>
      <vt:lpstr>Method 2: Nanoemulsion (LPAM) </vt:lpstr>
      <vt:lpstr>Présentation PowerPoint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Said Bouhallab</cp:lastModifiedBy>
  <cp:revision>88</cp:revision>
  <dcterms:created xsi:type="dcterms:W3CDTF">2020-02-09T15:44:07Z</dcterms:created>
  <dcterms:modified xsi:type="dcterms:W3CDTF">2020-06-04T08:09:28Z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20061705-cd4e-4e7c-81df-18d4886d8b0a</vt:lpwstr>
  </property>
</Properties>
</file>