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5"/>
    <p:sldMasterId id="2147483675" r:id="rId6"/>
    <p:sldMasterId id="2147483671" r:id="rId7"/>
  </p:sldMasterIdLst>
  <p:sldIdLst>
    <p:sldId id="256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6" r:id="rId16"/>
    <p:sldId id="268" r:id="rId17"/>
    <p:sldId id="269" r:id="rId18"/>
    <p:sldId id="270" r:id="rId19"/>
    <p:sldId id="271" r:id="rId20"/>
    <p:sldId id="274" r:id="rId21"/>
    <p:sldId id="275" r:id="rId22"/>
    <p:sldId id="272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A936"/>
    <a:srgbClr val="4D8ECC"/>
    <a:srgbClr val="1B591C"/>
    <a:srgbClr val="2987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4" autoAdjust="0"/>
    <p:restoredTop sz="94660"/>
  </p:normalViewPr>
  <p:slideViewPr>
    <p:cSldViewPr snapToGrid="0">
      <p:cViewPr varScale="1">
        <p:scale>
          <a:sx n="59" d="100"/>
          <a:sy n="59" d="100"/>
        </p:scale>
        <p:origin x="92" y="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xmlns="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theme" Target="../theme/them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xmlns="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xmlns="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xmlns="" id="{FAF7EABE-E2F2-4F1C-82FF-D1119797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9261" y="3249954"/>
            <a:ext cx="7172739" cy="957036"/>
          </a:xfrm>
        </p:spPr>
        <p:txBody>
          <a:bodyPr/>
          <a:lstStyle/>
          <a:p>
            <a:r>
              <a:rPr lang="fr-FR" dirty="0"/>
              <a:t>WP3</a:t>
            </a:r>
            <a:br>
              <a:rPr lang="fr-FR" dirty="0"/>
            </a:br>
            <a:r>
              <a:rPr lang="en-US" sz="2400" b="1" i="1" u="none" strike="noStrike" baseline="0" dirty="0">
                <a:latin typeface="Times-BoldItalic"/>
              </a:rPr>
              <a:t>In vitro </a:t>
            </a:r>
            <a:r>
              <a:rPr lang="en-US" sz="2400" b="1" i="0" u="none" strike="noStrike" baseline="0" dirty="0">
                <a:latin typeface="Times-Bold"/>
              </a:rPr>
              <a:t>evaluation of bioactive molecules and extracts</a:t>
            </a:r>
            <a:endParaRPr lang="fr-FR" dirty="0"/>
          </a:p>
        </p:txBody>
      </p:sp>
      <p:sp>
        <p:nvSpPr>
          <p:cNvPr id="7" name="Sous-titre 6">
            <a:extLst>
              <a:ext uri="{FF2B5EF4-FFF2-40B4-BE49-F238E27FC236}">
                <a16:creationId xmlns:a16="http://schemas.microsoft.com/office/drawing/2014/main" xmlns="" id="{ADC46749-8403-42E6-B3BE-B88B4F7C0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2830" y="4611137"/>
            <a:ext cx="6705600" cy="514352"/>
          </a:xfrm>
        </p:spPr>
        <p:txBody>
          <a:bodyPr/>
          <a:lstStyle/>
          <a:p>
            <a:r>
              <a:rPr lang="fr-FR" dirty="0" smtClean="0"/>
              <a:t>WPL: David Pereira, UPFF</a:t>
            </a:r>
          </a:p>
          <a:p>
            <a:endParaRPr lang="fr-FR" dirty="0"/>
          </a:p>
          <a:p>
            <a:r>
              <a:rPr lang="fr-FR" b="1" dirty="0" err="1" smtClean="0"/>
              <a:t>MilkQua</a:t>
            </a:r>
            <a:r>
              <a:rPr lang="fr-FR" b="1" dirty="0" smtClean="0"/>
              <a:t> Project </a:t>
            </a:r>
            <a:r>
              <a:rPr lang="fr-FR" b="1" dirty="0" err="1" smtClean="0"/>
              <a:t>Steering</a:t>
            </a:r>
            <a:r>
              <a:rPr lang="fr-FR" b="1" dirty="0" smtClean="0"/>
              <a:t> </a:t>
            </a:r>
            <a:r>
              <a:rPr lang="fr-FR" b="1" dirty="0" err="1" smtClean="0"/>
              <a:t>Board</a:t>
            </a:r>
            <a:r>
              <a:rPr lang="fr-FR" b="1" dirty="0" smtClean="0"/>
              <a:t>, </a:t>
            </a:r>
            <a:r>
              <a:rPr lang="fr-FR" b="1" dirty="0" err="1" smtClean="0"/>
              <a:t>June</a:t>
            </a:r>
            <a:r>
              <a:rPr lang="fr-FR" b="1" dirty="0" smtClean="0"/>
              <a:t> 3rd, 2020</a:t>
            </a:r>
            <a:endParaRPr lang="fr-FR" b="1" dirty="0"/>
          </a:p>
        </p:txBody>
      </p:sp>
      <p:grpSp>
        <p:nvGrpSpPr>
          <p:cNvPr id="4" name="Gruppo 2">
            <a:extLst>
              <a:ext uri="{FF2B5EF4-FFF2-40B4-BE49-F238E27FC236}">
                <a16:creationId xmlns:a16="http://schemas.microsoft.com/office/drawing/2014/main" xmlns="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524816" y="5889448"/>
            <a:ext cx="6298634" cy="855851"/>
            <a:chOff x="3298389" y="5683239"/>
            <a:chExt cx="5534709" cy="1198501"/>
          </a:xfrm>
        </p:grpSpPr>
        <p:pic>
          <p:nvPicPr>
            <p:cNvPr id="5" name="Picture 13" descr="Risultati immagini per european commission">
              <a:extLst>
                <a:ext uri="{FF2B5EF4-FFF2-40B4-BE49-F238E27FC236}">
                  <a16:creationId xmlns:a16="http://schemas.microsoft.com/office/drawing/2014/main" xmlns="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8389" y="5683239"/>
              <a:ext cx="1056944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asellaDiTesto 1">
              <a:extLst>
                <a:ext uri="{FF2B5EF4-FFF2-40B4-BE49-F238E27FC236}">
                  <a16:creationId xmlns:a16="http://schemas.microsoft.com/office/drawing/2014/main" xmlns="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002" y="6186841"/>
              <a:ext cx="4358096" cy="64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/>
                <a:t>The PRIMA programme is supported under Horizon 2020, the European Union’s Framework Programme for Research and Innovation</a:t>
              </a:r>
            </a:p>
          </p:txBody>
        </p:sp>
      </p:grpSp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450" y="5889353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4" name="Picture 4" descr="FFUP - Posts | Facebook">
            <a:extLst>
              <a:ext uri="{FF2B5EF4-FFF2-40B4-BE49-F238E27FC236}">
                <a16:creationId xmlns:a16="http://schemas.microsoft.com/office/drawing/2014/main" xmlns="" id="{E090179E-0401-4FB0-B2D3-F18E42EBB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0835" y="92064"/>
            <a:ext cx="2531165" cy="1115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384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err="1"/>
              <a:t>Biological</a:t>
            </a:r>
            <a:r>
              <a:rPr lang="pt-PT" dirty="0"/>
              <a:t> </a:t>
            </a:r>
            <a:r>
              <a:rPr lang="pt-PT" dirty="0" err="1"/>
              <a:t>properties</a:t>
            </a:r>
            <a:endParaRPr lang="pt-PT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5" y="1744273"/>
            <a:ext cx="11425845" cy="1469360"/>
          </a:xfrm>
        </p:spPr>
        <p:txBody>
          <a:bodyPr/>
          <a:lstStyle/>
          <a:p>
            <a:endParaRPr lang="pt-PT" sz="2400" dirty="0"/>
          </a:p>
          <a:p>
            <a:r>
              <a:rPr lang="pt-PT" sz="2400" dirty="0" err="1"/>
              <a:t>Antisseptic</a:t>
            </a:r>
            <a:endParaRPr lang="pt-PT" sz="2400" dirty="0"/>
          </a:p>
          <a:p>
            <a:endParaRPr lang="pt-PT" sz="2400" dirty="0"/>
          </a:p>
          <a:p>
            <a:r>
              <a:rPr lang="pt-PT" sz="2400" dirty="0" err="1"/>
              <a:t>Sedative</a:t>
            </a:r>
            <a:r>
              <a:rPr lang="pt-PT" sz="2400" dirty="0"/>
              <a:t> | </a:t>
            </a:r>
            <a:r>
              <a:rPr lang="pt-PT" sz="2400" dirty="0" err="1"/>
              <a:t>spasmolytic</a:t>
            </a:r>
            <a:endParaRPr lang="pt-PT" sz="2400" dirty="0"/>
          </a:p>
          <a:p>
            <a:endParaRPr lang="pt-PT" sz="2400" dirty="0"/>
          </a:p>
          <a:p>
            <a:r>
              <a:rPr lang="pt-PT" sz="2400" b="1" dirty="0" err="1"/>
              <a:t>Irritating</a:t>
            </a:r>
            <a:r>
              <a:rPr lang="pt-PT" sz="2400" b="1" dirty="0"/>
              <a:t> </a:t>
            </a:r>
            <a:r>
              <a:rPr lang="pt-PT" sz="2400" b="1" dirty="0" err="1"/>
              <a:t>properties</a:t>
            </a:r>
            <a:endParaRPr lang="pt-PT" sz="2400" b="1" dirty="0"/>
          </a:p>
          <a:p>
            <a:endParaRPr lang="pt-PT" sz="2400" b="1" dirty="0"/>
          </a:p>
          <a:p>
            <a:pPr indent="630238"/>
            <a:r>
              <a:rPr lang="pt-PT" sz="2400" b="1" dirty="0" err="1"/>
              <a:t>External</a:t>
            </a:r>
            <a:r>
              <a:rPr lang="pt-PT" sz="2400" b="1" dirty="0"/>
              <a:t> use: ↑</a:t>
            </a:r>
            <a:r>
              <a:rPr lang="pt-PT" sz="2400" dirty="0" err="1"/>
              <a:t>Microcirculation</a:t>
            </a:r>
            <a:r>
              <a:rPr lang="pt-PT" sz="2400" dirty="0"/>
              <a:t>, </a:t>
            </a:r>
            <a:r>
              <a:rPr lang="pt-PT" sz="2400" b="1" dirty="0"/>
              <a:t>↑ </a:t>
            </a:r>
            <a:r>
              <a:rPr lang="pt-PT" sz="2400" dirty="0" err="1"/>
              <a:t>redness</a:t>
            </a:r>
            <a:r>
              <a:rPr lang="pt-PT" sz="2400" dirty="0"/>
              <a:t>, </a:t>
            </a:r>
            <a:r>
              <a:rPr lang="pt-PT" sz="2400" b="1" dirty="0"/>
              <a:t>↑ </a:t>
            </a:r>
            <a:r>
              <a:rPr lang="pt-PT" sz="2400" dirty="0" err="1"/>
              <a:t>heating</a:t>
            </a:r>
            <a:r>
              <a:rPr lang="pt-PT" sz="2400" dirty="0"/>
              <a:t>, local anestesia</a:t>
            </a:r>
          </a:p>
          <a:p>
            <a:pPr indent="630238"/>
            <a:endParaRPr lang="pt-PT" sz="2400" dirty="0"/>
          </a:p>
          <a:p>
            <a:pPr indent="630238"/>
            <a:r>
              <a:rPr lang="pt-PT" sz="2400" b="1" dirty="0"/>
              <a:t>Internal use: ↑ </a:t>
            </a:r>
            <a:r>
              <a:rPr lang="pt-PT" sz="2400" dirty="0" err="1"/>
              <a:t>Secretions</a:t>
            </a:r>
            <a:r>
              <a:rPr lang="pt-PT" sz="2400" dirty="0"/>
              <a:t>, </a:t>
            </a:r>
            <a:r>
              <a:rPr lang="pt-PT" sz="2400" b="1" dirty="0"/>
              <a:t>↑ </a:t>
            </a:r>
            <a:r>
              <a:rPr lang="pt-PT" sz="2400" dirty="0" err="1"/>
              <a:t>cilliary</a:t>
            </a:r>
            <a:r>
              <a:rPr lang="pt-PT" sz="2400" dirty="0"/>
              <a:t> </a:t>
            </a:r>
            <a:r>
              <a:rPr lang="pt-PT" sz="2400" dirty="0" err="1"/>
              <a:t>movements</a:t>
            </a:r>
            <a:r>
              <a:rPr lang="pt-PT" sz="2400" dirty="0"/>
              <a:t>, </a:t>
            </a:r>
            <a:r>
              <a:rPr lang="pt-PT" sz="2400" b="1" dirty="0"/>
              <a:t>↑ </a:t>
            </a:r>
            <a:r>
              <a:rPr lang="pt-PT" sz="2400" dirty="0" err="1"/>
              <a:t>diuresis</a:t>
            </a:r>
            <a:endParaRPr lang="pt-PT" sz="2400" dirty="0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7480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err="1"/>
              <a:t>Toxicological</a:t>
            </a:r>
            <a:r>
              <a:rPr lang="pt-PT" dirty="0"/>
              <a:t> </a:t>
            </a:r>
            <a:r>
              <a:rPr lang="pt-PT" dirty="0" err="1"/>
              <a:t>properties</a:t>
            </a:r>
            <a:endParaRPr lang="pt-PT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5" y="1744273"/>
            <a:ext cx="11425845" cy="1469360"/>
          </a:xfrm>
        </p:spPr>
        <p:txBody>
          <a:bodyPr/>
          <a:lstStyle/>
          <a:p>
            <a:endParaRPr lang="pt-PT" sz="2400" dirty="0"/>
          </a:p>
          <a:p>
            <a:r>
              <a:rPr lang="pt-PT" sz="2400" b="1" dirty="0" err="1"/>
              <a:t>Acute</a:t>
            </a:r>
            <a:r>
              <a:rPr lang="pt-PT" sz="2400" b="1" dirty="0"/>
              <a:t> </a:t>
            </a:r>
            <a:r>
              <a:rPr lang="pt-PT" sz="2400" b="1" dirty="0" err="1"/>
              <a:t>toxicity</a:t>
            </a:r>
            <a:r>
              <a:rPr lang="pt-PT" sz="2400" dirty="0"/>
              <a:t>: </a:t>
            </a:r>
            <a:r>
              <a:rPr lang="pt-PT" sz="2400" dirty="0" err="1"/>
              <a:t>Median</a:t>
            </a:r>
            <a:r>
              <a:rPr lang="pt-PT" sz="2400" dirty="0"/>
              <a:t> </a:t>
            </a:r>
            <a:r>
              <a:rPr lang="pt-PT" sz="2400" dirty="0" err="1"/>
              <a:t>lethal</a:t>
            </a:r>
            <a:r>
              <a:rPr lang="pt-PT" sz="2400" dirty="0"/>
              <a:t> dose: </a:t>
            </a:r>
            <a:r>
              <a:rPr lang="pt-PT" sz="2400" b="1" dirty="0"/>
              <a:t>2-5</a:t>
            </a:r>
            <a:r>
              <a:rPr lang="pt-PT" sz="2400" dirty="0"/>
              <a:t> g/Kg</a:t>
            </a:r>
          </a:p>
          <a:p>
            <a:endParaRPr lang="pt-PT" sz="2400" dirty="0"/>
          </a:p>
          <a:p>
            <a:r>
              <a:rPr lang="pt-PT" sz="2400" b="1" dirty="0" err="1"/>
              <a:t>Chronic</a:t>
            </a:r>
            <a:r>
              <a:rPr lang="pt-PT" sz="2400" b="1" dirty="0"/>
              <a:t> </a:t>
            </a:r>
            <a:r>
              <a:rPr lang="pt-PT" sz="2400" b="1" dirty="0" err="1"/>
              <a:t>toxicity</a:t>
            </a:r>
            <a:r>
              <a:rPr lang="pt-PT" sz="2400" dirty="0"/>
              <a:t>: </a:t>
            </a:r>
            <a:r>
              <a:rPr lang="pt-PT" sz="2400" dirty="0" err="1"/>
              <a:t>Unknown</a:t>
            </a:r>
            <a:endParaRPr lang="pt-PT" sz="2400" dirty="0"/>
          </a:p>
          <a:p>
            <a:endParaRPr lang="pt-PT" sz="2400" dirty="0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719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err="1"/>
              <a:t>Back</a:t>
            </a:r>
            <a:r>
              <a:rPr lang="pt-PT" dirty="0"/>
              <a:t> to WP3…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1169" y="1744273"/>
            <a:ext cx="11887200" cy="1469360"/>
          </a:xfrm>
        </p:spPr>
        <p:txBody>
          <a:bodyPr/>
          <a:lstStyle/>
          <a:p>
            <a:endParaRPr lang="pt-PT" sz="2400" dirty="0"/>
          </a:p>
          <a:p>
            <a:r>
              <a:rPr lang="pt-PT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Task</a:t>
            </a:r>
            <a:r>
              <a:rPr lang="pt-P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3.1 </a:t>
            </a:r>
            <a:r>
              <a:rPr lang="en-US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Standardization of plant sampling procedures</a:t>
            </a:r>
          </a:p>
          <a:p>
            <a:endParaRPr lang="en-US" sz="18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3.2 </a:t>
            </a:r>
            <a:r>
              <a:rPr lang="en-US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 of extraction protocols; Obtention of bioactive extracts; Phytochemical characterization of bioactive extracts and sampling</a:t>
            </a:r>
          </a:p>
          <a:p>
            <a:pPr algn="l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pt-PT" sz="18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Task</a:t>
            </a:r>
            <a:r>
              <a:rPr lang="pt-PT" sz="1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3.3</a:t>
            </a:r>
            <a:r>
              <a:rPr lang="en-US" sz="1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evaluate the </a:t>
            </a:r>
            <a:r>
              <a:rPr lang="en-US" sz="18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vitro </a:t>
            </a:r>
            <a:r>
              <a:rPr lang="en-US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effects of plants and essential oils on ruminal fermentation parameters and methane production when included in the diet of ruminants</a:t>
            </a:r>
          </a:p>
          <a:p>
            <a:pPr algn="l"/>
            <a:endParaRPr lang="en-US" sz="18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3.4 </a:t>
            </a:r>
            <a:r>
              <a:rPr lang="en-US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elucidate the anti-inflammatory, antioxidant and antimicrobial activity of EO and bioactive extracts, and their detailed mechanism of action</a:t>
            </a:r>
          </a:p>
          <a:p>
            <a:pPr algn="l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3.5 </a:t>
            </a:r>
            <a:r>
              <a:rPr lang="en-US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assess the potential toxicity of plant materials, thus </a:t>
            </a:r>
            <a:r>
              <a:rPr lang="en-US" sz="18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unsuring</a:t>
            </a:r>
            <a:r>
              <a:rPr lang="en-US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only safe materials and doses </a:t>
            </a:r>
            <a:r>
              <a:rPr lang="pt-PT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pt-PT" sz="18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endParaRPr lang="pt-P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2400" dirty="0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/>
              <a:t>WP3 – In vitro </a:t>
            </a:r>
            <a:r>
              <a:rPr lang="pt-PT" dirty="0" err="1"/>
              <a:t>evaluation</a:t>
            </a:r>
            <a:r>
              <a:rPr lang="pt-PT" dirty="0"/>
              <a:t> of </a:t>
            </a:r>
            <a:r>
              <a:rPr lang="pt-PT" dirty="0" err="1"/>
              <a:t>biactive</a:t>
            </a:r>
            <a:r>
              <a:rPr lang="pt-PT" dirty="0"/>
              <a:t> </a:t>
            </a:r>
            <a:r>
              <a:rPr lang="pt-PT" dirty="0" err="1"/>
              <a:t>molecules</a:t>
            </a:r>
            <a:r>
              <a:rPr lang="pt-PT" dirty="0"/>
              <a:t> and </a:t>
            </a:r>
            <a:r>
              <a:rPr lang="pt-PT" dirty="0" err="1"/>
              <a:t>extracts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10072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WP3 </a:t>
            </a:r>
            <a:r>
              <a:rPr lang="pt-PT" dirty="0" err="1"/>
              <a:t>deliverables</a:t>
            </a:r>
            <a:endParaRPr lang="pt-PT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1169" y="1744273"/>
            <a:ext cx="11887200" cy="1469360"/>
          </a:xfrm>
        </p:spPr>
        <p:txBody>
          <a:bodyPr/>
          <a:lstStyle/>
          <a:p>
            <a:r>
              <a:rPr lang="en-US" sz="1800" b="0" i="0" u="none" strike="noStrike" baseline="0" dirty="0">
                <a:latin typeface="Times-Roman"/>
              </a:rPr>
              <a:t>D3.1 Sampling/extraction protocol and list of plants (LPAM, M3)</a:t>
            </a:r>
          </a:p>
          <a:p>
            <a:endParaRPr lang="en-US" sz="1800" dirty="0">
              <a:latin typeface="Times-Roman"/>
            </a:endParaRPr>
          </a:p>
          <a:p>
            <a:r>
              <a:rPr lang="en-US" sz="1800" b="0" i="0" u="none" strike="noStrike" baseline="0" dirty="0">
                <a:latin typeface="Times-Roman"/>
              </a:rPr>
              <a:t>D3.2 Bioactive extracts for subsequent biological assessment (LPAM, M9)</a:t>
            </a:r>
          </a:p>
          <a:p>
            <a:endParaRPr lang="en-US" sz="1800" dirty="0">
              <a:latin typeface="Times-Roman"/>
            </a:endParaRPr>
          </a:p>
          <a:p>
            <a:r>
              <a:rPr lang="en-US" sz="1800" b="0" i="0" u="none" strike="noStrike" baseline="0" dirty="0">
                <a:latin typeface="Times-Roman"/>
              </a:rPr>
              <a:t>D3.3 Phytochemical profile of selected samples (LPAM, M9)</a:t>
            </a:r>
          </a:p>
          <a:p>
            <a:endParaRPr lang="en-US" sz="1800" dirty="0">
              <a:latin typeface="Times-Roman"/>
            </a:endParaRPr>
          </a:p>
          <a:p>
            <a:pPr algn="l"/>
            <a:r>
              <a:rPr lang="en-US" sz="1800" b="0" i="0" u="none" strike="noStrike" baseline="0" dirty="0">
                <a:latin typeface="Times-Roman"/>
              </a:rPr>
              <a:t>D3.4 Report on the effects of plants/essential oils on ruminal fermentation parameters and environmental impact</a:t>
            </a:r>
          </a:p>
          <a:p>
            <a:pPr algn="l"/>
            <a:r>
              <a:rPr lang="pt-PT" sz="1800" b="0" i="0" u="none" strike="noStrike" baseline="0" dirty="0">
                <a:latin typeface="Times-Roman"/>
              </a:rPr>
              <a:t>(CSIC, M12)</a:t>
            </a:r>
          </a:p>
          <a:p>
            <a:pPr algn="l"/>
            <a:endParaRPr lang="pt-PT" sz="1800" dirty="0">
              <a:latin typeface="Times-Roman"/>
            </a:endParaRPr>
          </a:p>
          <a:p>
            <a:pPr algn="l"/>
            <a:r>
              <a:rPr lang="en-US" sz="1800" b="0" i="0" u="none" strike="noStrike" baseline="0" dirty="0">
                <a:latin typeface="Times-Roman"/>
              </a:rPr>
              <a:t>D3.5 Report and scientific papers on the anti-inflammatory, antimicrobial and immunomodulatory properties of</a:t>
            </a:r>
          </a:p>
          <a:p>
            <a:pPr algn="l"/>
            <a:r>
              <a:rPr lang="en-US" sz="1800" b="0" i="0" u="none" strike="noStrike" baseline="0" dirty="0">
                <a:latin typeface="Times-Roman"/>
              </a:rPr>
              <a:t>selected plant species (UPFF, M18</a:t>
            </a:r>
            <a:r>
              <a:rPr lang="en-US" sz="1800" b="0" i="0" u="none" strike="noStrike" dirty="0">
                <a:latin typeface="Times-Roman"/>
              </a:rPr>
              <a:t> – </a:t>
            </a:r>
            <a:r>
              <a:rPr lang="en-US" sz="1800" b="1" i="0" u="none" strike="noStrike" dirty="0">
                <a:latin typeface="Times-Roman"/>
              </a:rPr>
              <a:t>will be met</a:t>
            </a:r>
            <a:r>
              <a:rPr lang="en-US" sz="1800" b="0" i="0" u="none" strike="noStrike" baseline="0" dirty="0">
                <a:latin typeface="Times-Roman"/>
              </a:rPr>
              <a:t>)</a:t>
            </a:r>
          </a:p>
          <a:p>
            <a:pPr algn="l"/>
            <a:endParaRPr lang="pt-PT" sz="1800" b="0" i="0" u="none" strike="noStrike" baseline="0" dirty="0">
              <a:latin typeface="Times-Roman"/>
            </a:endParaRPr>
          </a:p>
          <a:p>
            <a:pPr algn="l"/>
            <a:r>
              <a:rPr lang="en-US" sz="1800" b="0" i="0" u="none" strike="noStrike" baseline="0" dirty="0">
                <a:latin typeface="Times-Roman"/>
              </a:rPr>
              <a:t>D3.6 Safety report on selected samples (UPFF, M15 – </a:t>
            </a:r>
            <a:r>
              <a:rPr lang="en-US" sz="1800" b="1" i="0" u="none" strike="noStrike" baseline="0" dirty="0">
                <a:latin typeface="Times-Roman"/>
              </a:rPr>
              <a:t>will be met</a:t>
            </a:r>
            <a:r>
              <a:rPr lang="en-US" sz="1800" b="0" i="0" u="none" strike="noStrike" baseline="0" dirty="0">
                <a:latin typeface="Times-Roman"/>
              </a:rPr>
              <a:t>)</a:t>
            </a:r>
            <a:endParaRPr lang="pt-PT" sz="2400" dirty="0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/>
              <a:t>WP3 – In vitro </a:t>
            </a:r>
            <a:r>
              <a:rPr lang="pt-PT" dirty="0" err="1"/>
              <a:t>evaluation</a:t>
            </a:r>
            <a:r>
              <a:rPr lang="pt-PT" dirty="0"/>
              <a:t> of </a:t>
            </a:r>
            <a:r>
              <a:rPr lang="pt-PT" dirty="0" err="1"/>
              <a:t>biactive</a:t>
            </a:r>
            <a:r>
              <a:rPr lang="pt-PT" dirty="0"/>
              <a:t> </a:t>
            </a:r>
            <a:r>
              <a:rPr lang="pt-PT" dirty="0" err="1"/>
              <a:t>molecules</a:t>
            </a:r>
            <a:r>
              <a:rPr lang="pt-PT" dirty="0"/>
              <a:t> and </a:t>
            </a:r>
            <a:r>
              <a:rPr lang="pt-PT" dirty="0" err="1"/>
              <a:t>extracts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859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C0B2D59-9B69-447C-AEEA-3F93E1DDC1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err="1"/>
              <a:t>Toxicological</a:t>
            </a:r>
            <a:r>
              <a:rPr lang="pt-PT" dirty="0"/>
              <a:t> </a:t>
            </a:r>
            <a:r>
              <a:rPr lang="pt-PT" dirty="0" err="1"/>
              <a:t>assessment</a:t>
            </a:r>
            <a:r>
              <a:rPr lang="pt-PT" dirty="0"/>
              <a:t> - </a:t>
            </a:r>
            <a:r>
              <a:rPr lang="pt-PT" dirty="0" err="1"/>
              <a:t>ongoing</a:t>
            </a:r>
            <a:endParaRPr lang="pt-PT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EF17AFDD-F1BE-4535-AEC5-FD4A0F874E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42"/>
          <a:stretch/>
        </p:blipFill>
        <p:spPr>
          <a:xfrm>
            <a:off x="114893" y="1615812"/>
            <a:ext cx="5844209" cy="375972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22FE957E-D95C-432E-9FB5-FA90783F49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86"/>
          <a:stretch/>
        </p:blipFill>
        <p:spPr>
          <a:xfrm>
            <a:off x="6041735" y="1560006"/>
            <a:ext cx="6035372" cy="3871338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7192035C-2CC0-4752-8F48-9305481BA636}"/>
              </a:ext>
            </a:extLst>
          </p:cNvPr>
          <p:cNvSpPr txBox="1"/>
          <p:nvPr/>
        </p:nvSpPr>
        <p:spPr>
          <a:xfrm>
            <a:off x="324195" y="5553075"/>
            <a:ext cx="10848630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dirty="0">
                <a:solidFill>
                  <a:srgbClr val="FF0000"/>
                </a:solidFill>
              </a:rPr>
              <a:t>0,5</a:t>
            </a:r>
            <a:r>
              <a:rPr lang="pt-PT" dirty="0"/>
              <a:t> µg/</a:t>
            </a:r>
            <a:r>
              <a:rPr lang="pt-PT" dirty="0" err="1"/>
              <a:t>mL</a:t>
            </a:r>
            <a:r>
              <a:rPr lang="pt-PT" dirty="0"/>
              <a:t> – </a:t>
            </a:r>
            <a:r>
              <a:rPr lang="pt-PT" dirty="0" err="1"/>
              <a:t>always</a:t>
            </a:r>
            <a:r>
              <a:rPr lang="pt-PT" dirty="0"/>
              <a:t> </a:t>
            </a:r>
            <a:r>
              <a:rPr lang="pt-PT" dirty="0" err="1"/>
              <a:t>toxic</a:t>
            </a:r>
            <a:endParaRPr lang="pt-PT" dirty="0"/>
          </a:p>
          <a:p>
            <a:pPr>
              <a:lnSpc>
                <a:spcPct val="150000"/>
              </a:lnSpc>
            </a:pPr>
            <a:r>
              <a:rPr lang="pt-PT" dirty="0">
                <a:solidFill>
                  <a:srgbClr val="00B050"/>
                </a:solidFill>
              </a:rPr>
              <a:t>0,25</a:t>
            </a:r>
            <a:r>
              <a:rPr lang="pt-PT" dirty="0"/>
              <a:t> µg/</a:t>
            </a:r>
            <a:r>
              <a:rPr lang="pt-PT" dirty="0" err="1"/>
              <a:t>mL</a:t>
            </a:r>
            <a:r>
              <a:rPr lang="pt-PT" dirty="0"/>
              <a:t> – some EO display no </a:t>
            </a:r>
            <a:r>
              <a:rPr lang="pt-PT" dirty="0" err="1"/>
              <a:t>toxicity</a:t>
            </a:r>
            <a:endParaRPr lang="pt-PT" dirty="0"/>
          </a:p>
        </p:txBody>
      </p:sp>
      <p:sp>
        <p:nvSpPr>
          <p:cNvPr id="10" name="Marcador de Posição do Texto 3">
            <a:extLst>
              <a:ext uri="{FF2B5EF4-FFF2-40B4-BE49-F238E27FC236}">
                <a16:creationId xmlns:a16="http://schemas.microsoft.com/office/drawing/2014/main" xmlns="" id="{BA3F893F-7549-4B93-A043-7BE18CC75F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694737" cy="528638"/>
          </a:xfrm>
        </p:spPr>
        <p:txBody>
          <a:bodyPr/>
          <a:lstStyle/>
          <a:p>
            <a:r>
              <a:rPr lang="pt-PT" dirty="0"/>
              <a:t>WP3 – In vitro </a:t>
            </a:r>
            <a:r>
              <a:rPr lang="pt-PT" dirty="0" err="1"/>
              <a:t>evaluation</a:t>
            </a:r>
            <a:r>
              <a:rPr lang="pt-PT" dirty="0"/>
              <a:t> of </a:t>
            </a:r>
            <a:r>
              <a:rPr lang="pt-PT" dirty="0" err="1"/>
              <a:t>biactive</a:t>
            </a:r>
            <a:r>
              <a:rPr lang="pt-PT" dirty="0"/>
              <a:t> </a:t>
            </a:r>
            <a:r>
              <a:rPr lang="pt-PT" dirty="0" err="1"/>
              <a:t>molecules</a:t>
            </a:r>
            <a:r>
              <a:rPr lang="pt-PT" dirty="0"/>
              <a:t> and </a:t>
            </a:r>
            <a:r>
              <a:rPr lang="pt-PT" dirty="0" err="1"/>
              <a:t>extracts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6679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C0B2D59-9B69-447C-AEEA-3F93E1DDC1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err="1"/>
              <a:t>Anti-inflammatory</a:t>
            </a:r>
            <a:r>
              <a:rPr lang="pt-PT" dirty="0"/>
              <a:t> </a:t>
            </a:r>
            <a:r>
              <a:rPr lang="pt-PT" dirty="0" err="1"/>
              <a:t>activity</a:t>
            </a:r>
            <a:r>
              <a:rPr lang="pt-PT" dirty="0"/>
              <a:t>- </a:t>
            </a:r>
            <a:r>
              <a:rPr lang="pt-PT" dirty="0" err="1"/>
              <a:t>ongoing</a:t>
            </a:r>
            <a:endParaRPr lang="pt-PT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7192035C-2CC0-4752-8F48-9305481BA636}"/>
              </a:ext>
            </a:extLst>
          </p:cNvPr>
          <p:cNvSpPr txBox="1"/>
          <p:nvPr/>
        </p:nvSpPr>
        <p:spPr>
          <a:xfrm>
            <a:off x="448127" y="1696492"/>
            <a:ext cx="10848630" cy="461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Model</a:t>
            </a:r>
          </a:p>
          <a:p>
            <a:pPr>
              <a:lnSpc>
                <a:spcPct val="150000"/>
              </a:lnSpc>
            </a:pPr>
            <a:endParaRPr lang="pt-PT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pt-PT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pt-PT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pt-PT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pt-PT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pt-PT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pt-PT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NF-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reporter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assay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screening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purposes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best-performing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EOs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evaluated for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mechanism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Resultado de imagem para monocyte">
            <a:extLst>
              <a:ext uri="{FF2B5EF4-FFF2-40B4-BE49-F238E27FC236}">
                <a16:creationId xmlns:a16="http://schemas.microsoft.com/office/drawing/2014/main" xmlns="" id="{8759AC3E-629E-4D6B-AD3B-C7F473C651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96"/>
          <a:stretch/>
        </p:blipFill>
        <p:spPr bwMode="auto">
          <a:xfrm>
            <a:off x="1937032" y="2377376"/>
            <a:ext cx="909028" cy="76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Resultado de imagem para macrophage">
            <a:extLst>
              <a:ext uri="{FF2B5EF4-FFF2-40B4-BE49-F238E27FC236}">
                <a16:creationId xmlns:a16="http://schemas.microsoft.com/office/drawing/2014/main" xmlns="" id="{91973F9A-A96F-42CA-8E14-B2DF8AA0B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865" y="2323485"/>
            <a:ext cx="973997" cy="86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sultado de imagem para macrophage">
            <a:extLst>
              <a:ext uri="{FF2B5EF4-FFF2-40B4-BE49-F238E27FC236}">
                <a16:creationId xmlns:a16="http://schemas.microsoft.com/office/drawing/2014/main" xmlns="" id="{0CB3155F-7186-42A0-A480-18E2A92D5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582" y="2321213"/>
            <a:ext cx="946939" cy="84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FC157526-CB52-4B10-A3D8-BE63426F8321}"/>
              </a:ext>
            </a:extLst>
          </p:cNvPr>
          <p:cNvSpPr txBox="1"/>
          <p:nvPr/>
        </p:nvSpPr>
        <p:spPr>
          <a:xfrm>
            <a:off x="1335447" y="3126994"/>
            <a:ext cx="1866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/>
              <a:t>Monocyte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373EE2BC-F072-47DC-AAC8-E57A27C2E2FB}"/>
              </a:ext>
            </a:extLst>
          </p:cNvPr>
          <p:cNvSpPr txBox="1"/>
          <p:nvPr/>
        </p:nvSpPr>
        <p:spPr>
          <a:xfrm>
            <a:off x="3803466" y="3132006"/>
            <a:ext cx="1866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/>
              <a:t>Macrophage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xmlns="" id="{F087A62A-ACB0-4221-87FD-38FCCF635020}"/>
              </a:ext>
            </a:extLst>
          </p:cNvPr>
          <p:cNvSpPr txBox="1"/>
          <p:nvPr/>
        </p:nvSpPr>
        <p:spPr>
          <a:xfrm>
            <a:off x="6032495" y="3153895"/>
            <a:ext cx="1866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/>
              <a:t>Macrophage (activated)</a:t>
            </a:r>
          </a:p>
        </p:txBody>
      </p:sp>
      <p:pic>
        <p:nvPicPr>
          <p:cNvPr id="16" name="Picture 6" descr="Resultado de imagem para right arrow">
            <a:extLst>
              <a:ext uri="{FF2B5EF4-FFF2-40B4-BE49-F238E27FC236}">
                <a16:creationId xmlns:a16="http://schemas.microsoft.com/office/drawing/2014/main" xmlns="" id="{DB1869C9-9BA5-47C5-B00B-C856ADBF0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98" y="2579047"/>
            <a:ext cx="494529" cy="37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Resultado de imagem para right arrow">
            <a:extLst>
              <a:ext uri="{FF2B5EF4-FFF2-40B4-BE49-F238E27FC236}">
                <a16:creationId xmlns:a16="http://schemas.microsoft.com/office/drawing/2014/main" xmlns="" id="{418D00CE-9B7B-42CE-957B-D09779E19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963" y="2616393"/>
            <a:ext cx="494529" cy="37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xmlns="" id="{44ACDAAB-3012-400C-BE82-282212233216}"/>
              </a:ext>
            </a:extLst>
          </p:cNvPr>
          <p:cNvSpPr txBox="1"/>
          <p:nvPr/>
        </p:nvSpPr>
        <p:spPr>
          <a:xfrm>
            <a:off x="2498325" y="2251272"/>
            <a:ext cx="1866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/>
              <a:t>PMA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xmlns="" id="{D4585EA3-01C8-46B1-AD09-C83CDC557DD4}"/>
              </a:ext>
            </a:extLst>
          </p:cNvPr>
          <p:cNvSpPr txBox="1"/>
          <p:nvPr/>
        </p:nvSpPr>
        <p:spPr>
          <a:xfrm>
            <a:off x="4944123" y="2307917"/>
            <a:ext cx="1866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/>
              <a:t>LPS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xmlns="" id="{6B9FF4E1-447B-41C4-AADD-07838AACEBBF}"/>
              </a:ext>
            </a:extLst>
          </p:cNvPr>
          <p:cNvSpPr txBox="1"/>
          <p:nvPr/>
        </p:nvSpPr>
        <p:spPr>
          <a:xfrm>
            <a:off x="2540465" y="2935031"/>
            <a:ext cx="1866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>
                <a:solidFill>
                  <a:srgbClr val="FF0000"/>
                </a:solidFill>
              </a:rPr>
              <a:t>Differentiation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xmlns="" id="{CEDA16E0-BFCA-40F4-AE8C-C4B387058B4E}"/>
              </a:ext>
            </a:extLst>
          </p:cNvPr>
          <p:cNvSpPr txBox="1"/>
          <p:nvPr/>
        </p:nvSpPr>
        <p:spPr>
          <a:xfrm>
            <a:off x="4944123" y="2978117"/>
            <a:ext cx="1866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>
                <a:solidFill>
                  <a:srgbClr val="FF0000"/>
                </a:solidFill>
              </a:rPr>
              <a:t>Stimulation</a:t>
            </a:r>
          </a:p>
        </p:txBody>
      </p:sp>
      <p:pic>
        <p:nvPicPr>
          <p:cNvPr id="22" name="Picture 6" descr="Resultado de imagem para right arrow">
            <a:extLst>
              <a:ext uri="{FF2B5EF4-FFF2-40B4-BE49-F238E27FC236}">
                <a16:creationId xmlns:a16="http://schemas.microsoft.com/office/drawing/2014/main" xmlns="" id="{157B72FA-AD01-4068-B91F-A03F9A511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825397" y="4469719"/>
            <a:ext cx="274615" cy="20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xmlns="" id="{D3923AF8-9D5D-4FD0-95C9-9AB0CD6B71A5}"/>
              </a:ext>
            </a:extLst>
          </p:cNvPr>
          <p:cNvSpPr txBox="1"/>
          <p:nvPr/>
        </p:nvSpPr>
        <p:spPr>
          <a:xfrm>
            <a:off x="3788685" y="4015785"/>
            <a:ext cx="1866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/>
              <a:t>24 hours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xmlns="" id="{A36DCF67-1300-4F1E-BE69-A3D66D2DBF98}"/>
              </a:ext>
            </a:extLst>
          </p:cNvPr>
          <p:cNvSpPr txBox="1"/>
          <p:nvPr/>
        </p:nvSpPr>
        <p:spPr>
          <a:xfrm>
            <a:off x="7030344" y="4690414"/>
            <a:ext cx="1866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/>
              <a:t>Samples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xmlns="" id="{7E80938B-F4FF-4F7B-994A-8CD862BA4381}"/>
              </a:ext>
            </a:extLst>
          </p:cNvPr>
          <p:cNvSpPr txBox="1"/>
          <p:nvPr/>
        </p:nvSpPr>
        <p:spPr>
          <a:xfrm>
            <a:off x="6037029" y="4005029"/>
            <a:ext cx="1866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/>
              <a:t>24 hours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xmlns="" id="{132FDFC9-E70E-4342-88D6-F4900D2B8BE4}"/>
              </a:ext>
            </a:extLst>
          </p:cNvPr>
          <p:cNvSpPr txBox="1"/>
          <p:nvPr/>
        </p:nvSpPr>
        <p:spPr>
          <a:xfrm>
            <a:off x="1717722" y="4003021"/>
            <a:ext cx="1866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/>
              <a:t>TIME</a:t>
            </a:r>
          </a:p>
        </p:txBody>
      </p:sp>
      <p:pic>
        <p:nvPicPr>
          <p:cNvPr id="27" name="Picture 6" descr="Resultado de imagem para right arrow">
            <a:extLst>
              <a:ext uri="{FF2B5EF4-FFF2-40B4-BE49-F238E27FC236}">
                <a16:creationId xmlns:a16="http://schemas.microsoft.com/office/drawing/2014/main" xmlns="" id="{BA43A733-9543-45A0-A760-BFAC5A3CA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584794" y="4493205"/>
            <a:ext cx="274615" cy="20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aixaDeTexto 27">
            <a:extLst>
              <a:ext uri="{FF2B5EF4-FFF2-40B4-BE49-F238E27FC236}">
                <a16:creationId xmlns:a16="http://schemas.microsoft.com/office/drawing/2014/main" xmlns="" id="{ABDE9587-EEC6-4027-8602-A23208245FB8}"/>
              </a:ext>
            </a:extLst>
          </p:cNvPr>
          <p:cNvSpPr txBox="1"/>
          <p:nvPr/>
        </p:nvSpPr>
        <p:spPr>
          <a:xfrm>
            <a:off x="8796204" y="4715323"/>
            <a:ext cx="1866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>
                <a:solidFill>
                  <a:srgbClr val="FF0000"/>
                </a:solidFill>
              </a:rPr>
              <a:t>EVALUATION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xmlns="" id="{92B0D4CD-9111-4ECF-9352-682E77381319}"/>
              </a:ext>
            </a:extLst>
          </p:cNvPr>
          <p:cNvSpPr txBox="1"/>
          <p:nvPr/>
        </p:nvSpPr>
        <p:spPr>
          <a:xfrm>
            <a:off x="7962324" y="4012439"/>
            <a:ext cx="1758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/>
              <a:t>24-48 hours</a:t>
            </a:r>
          </a:p>
        </p:txBody>
      </p:sp>
      <p:cxnSp>
        <p:nvCxnSpPr>
          <p:cNvPr id="30" name="Conexão reta 29">
            <a:extLst>
              <a:ext uri="{FF2B5EF4-FFF2-40B4-BE49-F238E27FC236}">
                <a16:creationId xmlns:a16="http://schemas.microsoft.com/office/drawing/2014/main" xmlns="" id="{D4849C22-021C-4F4E-9A0C-3D83338477F0}"/>
              </a:ext>
            </a:extLst>
          </p:cNvPr>
          <p:cNvCxnSpPr/>
          <p:nvPr/>
        </p:nvCxnSpPr>
        <p:spPr>
          <a:xfrm>
            <a:off x="1685248" y="4277530"/>
            <a:ext cx="8712000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xão reta 30">
            <a:extLst>
              <a:ext uri="{FF2B5EF4-FFF2-40B4-BE49-F238E27FC236}">
                <a16:creationId xmlns:a16="http://schemas.microsoft.com/office/drawing/2014/main" xmlns="" id="{D6C02CA8-CAF9-4E8D-B30A-A49888242AC1}"/>
              </a:ext>
            </a:extLst>
          </p:cNvPr>
          <p:cNvCxnSpPr/>
          <p:nvPr/>
        </p:nvCxnSpPr>
        <p:spPr>
          <a:xfrm>
            <a:off x="5872442" y="4160021"/>
            <a:ext cx="0" cy="25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xão reta 31">
            <a:extLst>
              <a:ext uri="{FF2B5EF4-FFF2-40B4-BE49-F238E27FC236}">
                <a16:creationId xmlns:a16="http://schemas.microsoft.com/office/drawing/2014/main" xmlns="" id="{F8023A43-D657-4D7E-B40A-1BA2E85C3DF3}"/>
              </a:ext>
            </a:extLst>
          </p:cNvPr>
          <p:cNvCxnSpPr/>
          <p:nvPr/>
        </p:nvCxnSpPr>
        <p:spPr>
          <a:xfrm>
            <a:off x="3415996" y="4160021"/>
            <a:ext cx="0" cy="25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xão reta 32">
            <a:extLst>
              <a:ext uri="{FF2B5EF4-FFF2-40B4-BE49-F238E27FC236}">
                <a16:creationId xmlns:a16="http://schemas.microsoft.com/office/drawing/2014/main" xmlns="" id="{B40033A7-3377-4ACC-B4EE-42C1C78107C8}"/>
              </a:ext>
            </a:extLst>
          </p:cNvPr>
          <p:cNvCxnSpPr/>
          <p:nvPr/>
        </p:nvCxnSpPr>
        <p:spPr>
          <a:xfrm>
            <a:off x="7963562" y="4152564"/>
            <a:ext cx="0" cy="25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xão reta 33">
            <a:extLst>
              <a:ext uri="{FF2B5EF4-FFF2-40B4-BE49-F238E27FC236}">
                <a16:creationId xmlns:a16="http://schemas.microsoft.com/office/drawing/2014/main" xmlns="" id="{CBAB83F8-5DD2-44BA-B4C5-A12BE746DADF}"/>
              </a:ext>
            </a:extLst>
          </p:cNvPr>
          <p:cNvCxnSpPr/>
          <p:nvPr/>
        </p:nvCxnSpPr>
        <p:spPr>
          <a:xfrm>
            <a:off x="9732308" y="4152566"/>
            <a:ext cx="0" cy="25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Marcador de Posição do Texto 3">
            <a:extLst>
              <a:ext uri="{FF2B5EF4-FFF2-40B4-BE49-F238E27FC236}">
                <a16:creationId xmlns:a16="http://schemas.microsoft.com/office/drawing/2014/main" xmlns="" id="{06AAAE6F-ACAB-4F43-A204-E767E1F032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694737" cy="528638"/>
          </a:xfrm>
        </p:spPr>
        <p:txBody>
          <a:bodyPr/>
          <a:lstStyle/>
          <a:p>
            <a:r>
              <a:rPr lang="pt-PT" dirty="0"/>
              <a:t>WP3 – In vitro </a:t>
            </a:r>
            <a:r>
              <a:rPr lang="pt-PT" dirty="0" err="1"/>
              <a:t>evaluation</a:t>
            </a:r>
            <a:r>
              <a:rPr lang="pt-PT" dirty="0"/>
              <a:t> of </a:t>
            </a:r>
            <a:r>
              <a:rPr lang="pt-PT" dirty="0" err="1"/>
              <a:t>biactive</a:t>
            </a:r>
            <a:r>
              <a:rPr lang="pt-PT" dirty="0"/>
              <a:t> </a:t>
            </a:r>
            <a:r>
              <a:rPr lang="pt-PT" dirty="0" err="1"/>
              <a:t>molecules</a:t>
            </a:r>
            <a:r>
              <a:rPr lang="pt-PT" dirty="0"/>
              <a:t> and </a:t>
            </a:r>
            <a:r>
              <a:rPr lang="pt-PT" dirty="0" err="1"/>
              <a:t>extracts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61693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56B6990-3255-49E7-8CDA-172E3BC4D4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err="1"/>
              <a:t>How</a:t>
            </a:r>
            <a:r>
              <a:rPr lang="pt-PT" dirty="0"/>
              <a:t> are we </a:t>
            </a:r>
            <a:r>
              <a:rPr lang="pt-PT" dirty="0" err="1"/>
              <a:t>doing</a:t>
            </a:r>
            <a:r>
              <a:rPr lang="pt-PT" dirty="0"/>
              <a:t> in the </a:t>
            </a:r>
            <a:r>
              <a:rPr lang="pt-PT" dirty="0" err="1"/>
              <a:t>overall</a:t>
            </a:r>
            <a:r>
              <a:rPr lang="pt-PT" dirty="0"/>
              <a:t> </a:t>
            </a:r>
            <a:r>
              <a:rPr lang="pt-PT" dirty="0" err="1"/>
              <a:t>schedule</a:t>
            </a:r>
            <a:r>
              <a:rPr lang="pt-PT" dirty="0"/>
              <a:t>?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B6BAACAA-9D96-4F9D-BD78-21A43E89B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2885529"/>
            <a:ext cx="11944350" cy="4572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3AF50684-793C-4F8E-A841-65BFB61026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96"/>
          <a:stretch/>
        </p:blipFill>
        <p:spPr>
          <a:xfrm>
            <a:off x="152400" y="3342729"/>
            <a:ext cx="11915775" cy="1243217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xmlns="" id="{F3112CE2-F157-43BA-9589-FDD5E948839D}"/>
              </a:ext>
            </a:extLst>
          </p:cNvPr>
          <p:cNvSpPr/>
          <p:nvPr/>
        </p:nvSpPr>
        <p:spPr>
          <a:xfrm>
            <a:off x="795528" y="3547872"/>
            <a:ext cx="3703320" cy="987553"/>
          </a:xfrm>
          <a:prstGeom prst="rect">
            <a:avLst/>
          </a:prstGeom>
          <a:solidFill>
            <a:srgbClr val="00B050">
              <a:alpha val="6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1DD63C5-FD9D-4E51-9365-9178D65FD41A}"/>
              </a:ext>
            </a:extLst>
          </p:cNvPr>
          <p:cNvSpPr txBox="1"/>
          <p:nvPr/>
        </p:nvSpPr>
        <p:spPr>
          <a:xfrm>
            <a:off x="324195" y="5142536"/>
            <a:ext cx="66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2400" dirty="0"/>
          </a:p>
          <a:p>
            <a:r>
              <a:rPr lang="pt-PT" sz="4000" dirty="0" err="1"/>
              <a:t>Good</a:t>
            </a:r>
            <a:r>
              <a:rPr lang="pt-PT" sz="4000" dirty="0"/>
              <a:t>!</a:t>
            </a:r>
          </a:p>
        </p:txBody>
      </p:sp>
      <p:sp>
        <p:nvSpPr>
          <p:cNvPr id="9" name="Marcador de Posição do Texto 3">
            <a:extLst>
              <a:ext uri="{FF2B5EF4-FFF2-40B4-BE49-F238E27FC236}">
                <a16:creationId xmlns:a16="http://schemas.microsoft.com/office/drawing/2014/main" xmlns="" id="{466F3E78-DE08-457C-AB17-1B0A644522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694737" cy="528638"/>
          </a:xfrm>
        </p:spPr>
        <p:txBody>
          <a:bodyPr/>
          <a:lstStyle/>
          <a:p>
            <a:r>
              <a:rPr lang="pt-PT" dirty="0"/>
              <a:t>WP3 – In vitro </a:t>
            </a:r>
            <a:r>
              <a:rPr lang="pt-PT" dirty="0" err="1"/>
              <a:t>evaluation</a:t>
            </a:r>
            <a:r>
              <a:rPr lang="pt-PT" dirty="0"/>
              <a:t> of </a:t>
            </a:r>
            <a:r>
              <a:rPr lang="pt-PT" dirty="0" err="1"/>
              <a:t>biactive</a:t>
            </a:r>
            <a:r>
              <a:rPr lang="pt-PT" dirty="0"/>
              <a:t> </a:t>
            </a:r>
            <a:r>
              <a:rPr lang="pt-PT" dirty="0" err="1"/>
              <a:t>molecules</a:t>
            </a:r>
            <a:r>
              <a:rPr lang="pt-PT" dirty="0"/>
              <a:t> and </a:t>
            </a:r>
            <a:r>
              <a:rPr lang="pt-PT" dirty="0" err="1"/>
              <a:t>extracts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4541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err="1"/>
              <a:t>What</a:t>
            </a:r>
            <a:r>
              <a:rPr lang="pt-PT" dirty="0"/>
              <a:t> are </a:t>
            </a:r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r>
              <a:rPr lang="pt-PT" dirty="0"/>
              <a:t>?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6" y="1744273"/>
            <a:ext cx="11269814" cy="198411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PT" sz="2800" b="1" dirty="0" err="1"/>
              <a:t>Chemically</a:t>
            </a:r>
            <a:r>
              <a:rPr lang="pt-PT" sz="2800" b="1" dirty="0"/>
              <a:t> </a:t>
            </a:r>
            <a:r>
              <a:rPr lang="pt-PT" sz="2800" b="1" dirty="0" err="1"/>
              <a:t>complex</a:t>
            </a:r>
            <a:r>
              <a:rPr lang="pt-PT" sz="2800" dirty="0"/>
              <a:t> natural </a:t>
            </a:r>
            <a:r>
              <a:rPr lang="pt-PT" sz="2800" dirty="0" err="1"/>
              <a:t>product</a:t>
            </a:r>
            <a:r>
              <a:rPr lang="pt-PT" sz="2800" dirty="0"/>
              <a:t> </a:t>
            </a:r>
            <a:r>
              <a:rPr lang="pt-PT" sz="2800" dirty="0" err="1"/>
              <a:t>composed</a:t>
            </a:r>
            <a:r>
              <a:rPr lang="pt-PT" sz="2800" dirty="0"/>
              <a:t> of </a:t>
            </a:r>
            <a:r>
              <a:rPr lang="pt-PT" sz="2800" dirty="0" err="1"/>
              <a:t>mainly</a:t>
            </a:r>
            <a:r>
              <a:rPr lang="pt-PT" sz="2800" dirty="0"/>
              <a:t> </a:t>
            </a:r>
            <a:r>
              <a:rPr lang="pt-PT" sz="2800" b="1" dirty="0" err="1"/>
              <a:t>volatile</a:t>
            </a:r>
            <a:r>
              <a:rPr lang="pt-PT" sz="2800" b="1" dirty="0"/>
              <a:t> </a:t>
            </a:r>
            <a:r>
              <a:rPr lang="pt-PT" sz="2800" b="1" dirty="0" err="1"/>
              <a:t>constituints</a:t>
            </a:r>
            <a:r>
              <a:rPr lang="pt-PT" sz="2800" dirty="0"/>
              <a:t>, </a:t>
            </a:r>
            <a:r>
              <a:rPr lang="pt-PT" sz="2800" dirty="0" err="1"/>
              <a:t>which</a:t>
            </a:r>
            <a:r>
              <a:rPr lang="pt-PT" sz="2800" dirty="0"/>
              <a:t> are </a:t>
            </a:r>
            <a:r>
              <a:rPr lang="pt-PT" sz="2800" dirty="0" err="1"/>
              <a:t>contained</a:t>
            </a:r>
            <a:r>
              <a:rPr lang="pt-PT" sz="2800" dirty="0"/>
              <a:t> in the </a:t>
            </a:r>
            <a:r>
              <a:rPr lang="pt-PT" sz="2800" dirty="0" err="1"/>
              <a:t>organs</a:t>
            </a:r>
            <a:r>
              <a:rPr lang="pt-PT" sz="2800" dirty="0"/>
              <a:t> of </a:t>
            </a:r>
            <a:r>
              <a:rPr lang="pt-PT" sz="2800" dirty="0" err="1"/>
              <a:t>plants</a:t>
            </a:r>
            <a:r>
              <a:rPr lang="pt-PT" sz="2800" dirty="0"/>
              <a:t> in </a:t>
            </a:r>
            <a:r>
              <a:rPr lang="pt-PT" sz="2800" dirty="0" err="1"/>
              <a:t>specific</a:t>
            </a:r>
            <a:r>
              <a:rPr lang="pt-PT" sz="2800" dirty="0"/>
              <a:t> </a:t>
            </a:r>
            <a:r>
              <a:rPr lang="pt-PT" sz="2800" dirty="0" err="1"/>
              <a:t>histological</a:t>
            </a:r>
            <a:r>
              <a:rPr lang="pt-PT" sz="2800" dirty="0"/>
              <a:t> </a:t>
            </a:r>
            <a:r>
              <a:rPr lang="pt-PT" sz="2800" dirty="0" err="1"/>
              <a:t>structures</a:t>
            </a:r>
            <a:endParaRPr lang="pt-PT" sz="2800" dirty="0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1467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err="1"/>
              <a:t>Physical-chemical</a:t>
            </a:r>
            <a:r>
              <a:rPr lang="pt-PT" dirty="0"/>
              <a:t> </a:t>
            </a:r>
            <a:r>
              <a:rPr lang="pt-PT" dirty="0" err="1"/>
              <a:t>properties</a:t>
            </a:r>
            <a:endParaRPr lang="pt-PT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sz="2400" b="1" dirty="0" err="1"/>
              <a:t>Liquids</a:t>
            </a:r>
            <a:r>
              <a:rPr lang="pt-PT" sz="2400" dirty="0"/>
              <a:t> at </a:t>
            </a:r>
            <a:r>
              <a:rPr lang="pt-PT" sz="2400" dirty="0" err="1"/>
              <a:t>room</a:t>
            </a:r>
            <a:r>
              <a:rPr lang="pt-PT" sz="2400" dirty="0"/>
              <a:t> </a:t>
            </a:r>
            <a:r>
              <a:rPr lang="pt-PT" sz="2400" dirty="0" err="1"/>
              <a:t>temperature</a:t>
            </a:r>
            <a:endParaRPr lang="pt-PT" sz="2400" dirty="0"/>
          </a:p>
          <a:p>
            <a:endParaRPr lang="pt-PT" sz="2400" dirty="0"/>
          </a:p>
          <a:p>
            <a:r>
              <a:rPr lang="pt-PT" sz="2400" b="1" dirty="0" err="1"/>
              <a:t>Volatile</a:t>
            </a:r>
            <a:endParaRPr lang="pt-PT" sz="2400" b="1" dirty="0"/>
          </a:p>
          <a:p>
            <a:endParaRPr lang="pt-PT" sz="2400" dirty="0"/>
          </a:p>
          <a:p>
            <a:r>
              <a:rPr lang="pt-PT" sz="2400" dirty="0"/>
              <a:t>No to </a:t>
            </a:r>
            <a:r>
              <a:rPr lang="pt-PT" sz="2400" dirty="0" err="1"/>
              <a:t>yellowish</a:t>
            </a:r>
            <a:r>
              <a:rPr lang="pt-PT" sz="2400" dirty="0"/>
              <a:t> color</a:t>
            </a:r>
          </a:p>
          <a:p>
            <a:endParaRPr lang="pt-PT" sz="2400" dirty="0"/>
          </a:p>
          <a:p>
            <a:r>
              <a:rPr lang="pt-PT" sz="2400" dirty="0" err="1"/>
              <a:t>Often</a:t>
            </a:r>
            <a:r>
              <a:rPr lang="pt-PT" sz="2400" dirty="0"/>
              <a:t> </a:t>
            </a:r>
            <a:r>
              <a:rPr lang="pt-PT" sz="2400" dirty="0" err="1"/>
              <a:t>less</a:t>
            </a:r>
            <a:r>
              <a:rPr lang="pt-PT" sz="2400" dirty="0"/>
              <a:t> dense </a:t>
            </a:r>
            <a:r>
              <a:rPr lang="pt-PT" sz="2400" dirty="0" err="1"/>
              <a:t>than</a:t>
            </a:r>
            <a:r>
              <a:rPr lang="pt-PT" sz="2400" dirty="0"/>
              <a:t> </a:t>
            </a:r>
            <a:r>
              <a:rPr lang="pt-PT" sz="2400" dirty="0" err="1"/>
              <a:t>water</a:t>
            </a:r>
            <a:r>
              <a:rPr lang="pt-PT" sz="2400" dirty="0"/>
              <a:t> (</a:t>
            </a:r>
            <a:r>
              <a:rPr lang="pt-PT" sz="2400" dirty="0" err="1"/>
              <a:t>exceptions</a:t>
            </a:r>
            <a:r>
              <a:rPr lang="pt-PT" sz="2400" dirty="0"/>
              <a:t>: EO </a:t>
            </a:r>
            <a:r>
              <a:rPr lang="pt-PT" sz="2400" dirty="0" err="1"/>
              <a:t>obtained</a:t>
            </a:r>
            <a:r>
              <a:rPr lang="pt-PT" sz="2400" dirty="0"/>
              <a:t> </a:t>
            </a:r>
            <a:r>
              <a:rPr lang="pt-PT" sz="2400" dirty="0" err="1"/>
              <a:t>from</a:t>
            </a:r>
            <a:r>
              <a:rPr lang="pt-PT" sz="2400" dirty="0"/>
              <a:t> </a:t>
            </a:r>
            <a:r>
              <a:rPr lang="pt-PT" sz="2400" dirty="0" err="1"/>
              <a:t>cinnamon</a:t>
            </a:r>
            <a:r>
              <a:rPr lang="pt-PT" sz="2400" dirty="0"/>
              <a:t>, </a:t>
            </a:r>
            <a:r>
              <a:rPr lang="pt-PT" sz="2400" dirty="0" err="1"/>
              <a:t>clove</a:t>
            </a:r>
            <a:r>
              <a:rPr lang="pt-PT" sz="2400" dirty="0"/>
              <a:t>, sassafrás)</a:t>
            </a:r>
          </a:p>
          <a:p>
            <a:endParaRPr lang="pt-PT" sz="2400" dirty="0"/>
          </a:p>
          <a:p>
            <a:r>
              <a:rPr lang="pt-PT" sz="2400" b="1" dirty="0" err="1"/>
              <a:t>Lipossoluble</a:t>
            </a:r>
            <a:r>
              <a:rPr lang="pt-PT" sz="2400" dirty="0"/>
              <a:t>: </a:t>
            </a:r>
            <a:r>
              <a:rPr lang="pt-PT" sz="2400" dirty="0" err="1"/>
              <a:t>soluble</a:t>
            </a:r>
            <a:r>
              <a:rPr lang="pt-PT" sz="2400" dirty="0"/>
              <a:t> in </a:t>
            </a:r>
            <a:r>
              <a:rPr lang="pt-PT" sz="2400" dirty="0" err="1"/>
              <a:t>organic</a:t>
            </a:r>
            <a:r>
              <a:rPr lang="pt-PT" sz="2400" dirty="0"/>
              <a:t> solventes</a:t>
            </a:r>
          </a:p>
          <a:p>
            <a:endParaRPr lang="pt-PT" sz="2400" dirty="0"/>
          </a:p>
          <a:p>
            <a:r>
              <a:rPr lang="pt-PT" sz="2400" b="1" dirty="0" err="1"/>
              <a:t>Insoluble</a:t>
            </a:r>
            <a:r>
              <a:rPr lang="pt-PT" sz="2400" b="1" dirty="0"/>
              <a:t> in </a:t>
            </a:r>
            <a:r>
              <a:rPr lang="pt-PT" sz="2400" b="1" dirty="0" err="1"/>
              <a:t>water</a:t>
            </a:r>
            <a:endParaRPr lang="pt-PT" sz="2400" b="1" dirty="0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  <p:pic>
        <p:nvPicPr>
          <p:cNvPr id="6146" name="Picture 2" descr="Chamomile Oil (Blue) at Rs 55000/kilogram | Chamomile Oil | ID ...">
            <a:extLst>
              <a:ext uri="{FF2B5EF4-FFF2-40B4-BE49-F238E27FC236}">
                <a16:creationId xmlns:a16="http://schemas.microsoft.com/office/drawing/2014/main" xmlns="" id="{888B6CA7-6F91-443E-A611-0B87421CE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649" y="1620077"/>
            <a:ext cx="3304351" cy="259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What are essential oils? Uses and side effects">
            <a:extLst>
              <a:ext uri="{FF2B5EF4-FFF2-40B4-BE49-F238E27FC236}">
                <a16:creationId xmlns:a16="http://schemas.microsoft.com/office/drawing/2014/main" xmlns="" id="{8D0C24BF-C2A0-4C53-B1FC-8728988873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0" r="18793"/>
          <a:stretch/>
        </p:blipFill>
        <p:spPr bwMode="auto">
          <a:xfrm>
            <a:off x="6623458" y="1678047"/>
            <a:ext cx="1977887" cy="248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xmlns="" id="{DA6CE077-D72D-4C86-91A2-141A3C49F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320" y="4840564"/>
            <a:ext cx="2857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1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The phytochemistry of </a:t>
            </a:r>
            <a:r>
              <a:rPr lang="pt-PT" dirty="0" smtClean="0"/>
              <a:t>essential </a:t>
            </a:r>
            <a:r>
              <a:rPr lang="pt-PT" dirty="0"/>
              <a:t>oils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sz="2400" dirty="0" err="1"/>
              <a:t>EOs</a:t>
            </a:r>
            <a:r>
              <a:rPr lang="pt-PT" sz="2400" dirty="0"/>
              <a:t> are </a:t>
            </a:r>
            <a:r>
              <a:rPr lang="pt-PT" sz="2400" dirty="0" err="1"/>
              <a:t>mixtures</a:t>
            </a:r>
            <a:r>
              <a:rPr lang="pt-PT" sz="2400" dirty="0"/>
              <a:t> of </a:t>
            </a:r>
            <a:r>
              <a:rPr lang="pt-PT" sz="2400" dirty="0" err="1"/>
              <a:t>volatile</a:t>
            </a:r>
            <a:r>
              <a:rPr lang="pt-PT" sz="2400" dirty="0"/>
              <a:t> </a:t>
            </a:r>
            <a:r>
              <a:rPr lang="pt-PT" sz="2400" dirty="0" err="1"/>
              <a:t>compounds</a:t>
            </a:r>
            <a:r>
              <a:rPr lang="pt-PT" sz="2400" dirty="0"/>
              <a:t>, </a:t>
            </a:r>
            <a:r>
              <a:rPr lang="pt-PT" sz="2400" dirty="0" err="1"/>
              <a:t>hence</a:t>
            </a:r>
            <a:r>
              <a:rPr lang="pt-PT" sz="2400" dirty="0"/>
              <a:t> </a:t>
            </a:r>
            <a:r>
              <a:rPr lang="pt-PT" sz="2400" dirty="0" err="1"/>
              <a:t>with</a:t>
            </a:r>
            <a:r>
              <a:rPr lang="pt-PT" sz="2400" dirty="0"/>
              <a:t> </a:t>
            </a:r>
            <a:r>
              <a:rPr lang="pt-PT" sz="2400" b="1" dirty="0" err="1"/>
              <a:t>low</a:t>
            </a:r>
            <a:r>
              <a:rPr lang="pt-PT" sz="2400" b="1" dirty="0"/>
              <a:t> molecular </a:t>
            </a:r>
            <a:r>
              <a:rPr lang="pt-PT" sz="2400" b="1" dirty="0" err="1"/>
              <a:t>weight</a:t>
            </a:r>
            <a:endParaRPr lang="pt-PT" sz="2400" b="1" dirty="0"/>
          </a:p>
          <a:p>
            <a:endParaRPr lang="pt-PT" sz="2400" b="1" dirty="0"/>
          </a:p>
          <a:p>
            <a:r>
              <a:rPr lang="pt-PT" sz="2400" b="1" dirty="0"/>
              <a:t>2 </a:t>
            </a:r>
            <a:r>
              <a:rPr lang="pt-PT" sz="2400" b="1" dirty="0" err="1"/>
              <a:t>main</a:t>
            </a:r>
            <a:r>
              <a:rPr lang="pt-PT" sz="2400" b="1" dirty="0"/>
              <a:t> </a:t>
            </a:r>
            <a:r>
              <a:rPr lang="pt-PT" sz="2400" b="1" dirty="0" err="1"/>
              <a:t>groups</a:t>
            </a:r>
            <a:r>
              <a:rPr lang="pt-PT" sz="2400" b="1" dirty="0"/>
              <a:t>:</a:t>
            </a:r>
          </a:p>
          <a:p>
            <a:endParaRPr lang="pt-PT" sz="2400" b="1" dirty="0"/>
          </a:p>
          <a:p>
            <a:r>
              <a:rPr lang="pt-PT" sz="2400" b="1" dirty="0" err="1"/>
              <a:t>Terpenes</a:t>
            </a:r>
            <a:r>
              <a:rPr lang="pt-PT" sz="2400" b="1" dirty="0"/>
              <a:t> </a:t>
            </a:r>
            <a:r>
              <a:rPr lang="pt-PT" sz="2400" dirty="0"/>
              <a:t>(</a:t>
            </a:r>
            <a:r>
              <a:rPr lang="pt-PT" sz="2400" dirty="0" err="1"/>
              <a:t>mostly</a:t>
            </a:r>
            <a:r>
              <a:rPr lang="pt-PT" sz="2400" dirty="0"/>
              <a:t> </a:t>
            </a:r>
            <a:r>
              <a:rPr lang="pt-PT" sz="2400" dirty="0" err="1"/>
              <a:t>monoterpenes</a:t>
            </a:r>
            <a:r>
              <a:rPr lang="pt-PT" sz="2400" dirty="0"/>
              <a:t> and </a:t>
            </a:r>
            <a:r>
              <a:rPr lang="pt-PT" sz="2400" dirty="0" err="1"/>
              <a:t>sesquiterpenes</a:t>
            </a:r>
            <a:r>
              <a:rPr lang="pt-PT" sz="2400" dirty="0"/>
              <a:t>)</a:t>
            </a:r>
          </a:p>
          <a:p>
            <a:endParaRPr lang="pt-PT" sz="2400" b="1" dirty="0"/>
          </a:p>
          <a:p>
            <a:r>
              <a:rPr lang="pt-PT" sz="2400" b="1" dirty="0" err="1"/>
              <a:t>Phenylpropanoids</a:t>
            </a:r>
            <a:r>
              <a:rPr lang="pt-PT" sz="2400" b="1" dirty="0"/>
              <a:t> </a:t>
            </a:r>
            <a:r>
              <a:rPr lang="pt-PT" sz="2400" dirty="0"/>
              <a:t>(</a:t>
            </a:r>
            <a:r>
              <a:rPr lang="pt-PT" sz="2400" dirty="0" err="1"/>
              <a:t>less</a:t>
            </a:r>
            <a:r>
              <a:rPr lang="pt-PT" sz="2400" dirty="0"/>
              <a:t> </a:t>
            </a:r>
            <a:r>
              <a:rPr lang="pt-PT" sz="2400" dirty="0" err="1"/>
              <a:t>frequent</a:t>
            </a:r>
            <a:r>
              <a:rPr lang="pt-PT" sz="2400" dirty="0"/>
              <a:t>)</a:t>
            </a:r>
          </a:p>
          <a:p>
            <a:endParaRPr lang="pt-PT" sz="2400" b="1" dirty="0"/>
          </a:p>
          <a:p>
            <a:r>
              <a:rPr lang="pt-PT" sz="2400" dirty="0" err="1"/>
              <a:t>Other</a:t>
            </a:r>
            <a:r>
              <a:rPr lang="pt-PT" sz="2400" dirty="0"/>
              <a:t> </a:t>
            </a:r>
            <a:r>
              <a:rPr lang="pt-PT" sz="2400" dirty="0" err="1"/>
              <a:t>constituents</a:t>
            </a:r>
            <a:r>
              <a:rPr lang="pt-PT" sz="2400" dirty="0"/>
              <a:t>: </a:t>
            </a:r>
            <a:r>
              <a:rPr lang="pt-PT" sz="2400" dirty="0" err="1"/>
              <a:t>Alcohols</a:t>
            </a:r>
            <a:r>
              <a:rPr lang="pt-PT" sz="2400" dirty="0"/>
              <a:t>, </a:t>
            </a:r>
            <a:r>
              <a:rPr lang="pt-PT" sz="2400" dirty="0" err="1"/>
              <a:t>acids</a:t>
            </a:r>
            <a:r>
              <a:rPr lang="pt-PT" sz="2400" dirty="0"/>
              <a:t>, </a:t>
            </a:r>
            <a:r>
              <a:rPr lang="pt-PT" sz="2400" dirty="0" err="1"/>
              <a:t>aldehydes</a:t>
            </a:r>
            <a:r>
              <a:rPr lang="pt-PT" sz="2400" dirty="0"/>
              <a:t> and </a:t>
            </a:r>
            <a:r>
              <a:rPr lang="pt-PT" sz="2400" dirty="0" err="1"/>
              <a:t>lactones</a:t>
            </a:r>
            <a:r>
              <a:rPr lang="pt-PT" sz="2400" dirty="0"/>
              <a:t> of </a:t>
            </a:r>
            <a:r>
              <a:rPr lang="pt-PT" sz="2400" dirty="0" err="1"/>
              <a:t>low</a:t>
            </a:r>
            <a:r>
              <a:rPr lang="pt-PT" sz="2400" dirty="0"/>
              <a:t> molecular </a:t>
            </a:r>
            <a:r>
              <a:rPr lang="pt-PT" sz="2400" dirty="0" err="1"/>
              <a:t>weight</a:t>
            </a:r>
            <a:endParaRPr lang="pt-PT" sz="2400" dirty="0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3109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The phytochemistry of </a:t>
            </a:r>
            <a:r>
              <a:rPr lang="pt-PT" dirty="0" smtClean="0"/>
              <a:t>essential </a:t>
            </a:r>
            <a:r>
              <a:rPr lang="pt-PT" dirty="0"/>
              <a:t>oils - Monoterpenes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sz="2400" dirty="0" err="1"/>
              <a:t>Hidrocarbons</a:t>
            </a:r>
            <a:r>
              <a:rPr lang="pt-PT" sz="2400" dirty="0"/>
              <a:t> (10 </a:t>
            </a:r>
            <a:r>
              <a:rPr lang="pt-PT" sz="2400" dirty="0" err="1"/>
              <a:t>carbon</a:t>
            </a:r>
            <a:r>
              <a:rPr lang="pt-PT" sz="2400" dirty="0"/>
              <a:t> </a:t>
            </a:r>
            <a:r>
              <a:rPr lang="pt-PT" sz="2400" dirty="0" err="1"/>
              <a:t>atoms</a:t>
            </a:r>
            <a:r>
              <a:rPr lang="pt-PT" sz="2400" dirty="0"/>
              <a:t>) </a:t>
            </a:r>
            <a:r>
              <a:rPr lang="pt-PT" sz="2400" dirty="0" err="1"/>
              <a:t>May</a:t>
            </a:r>
            <a:r>
              <a:rPr lang="pt-PT" sz="2400" dirty="0"/>
              <a:t> </a:t>
            </a:r>
            <a:r>
              <a:rPr lang="pt-PT" sz="2400" dirty="0" err="1"/>
              <a:t>constitute</a:t>
            </a:r>
            <a:r>
              <a:rPr lang="pt-PT" sz="2400" dirty="0"/>
              <a:t> </a:t>
            </a:r>
            <a:r>
              <a:rPr lang="pt-PT" sz="2400" dirty="0" err="1"/>
              <a:t>up</a:t>
            </a:r>
            <a:r>
              <a:rPr lang="pt-PT" sz="2400" dirty="0"/>
              <a:t> to 90% of the EO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xmlns="" id="{A266819F-4EB4-4472-96FC-B9B57B27A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03"/>
          <a:stretch>
            <a:fillRect/>
          </a:stretch>
        </p:blipFill>
        <p:spPr bwMode="auto">
          <a:xfrm>
            <a:off x="0" y="2572832"/>
            <a:ext cx="5792815" cy="142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xmlns="" id="{1C907B33-CEAA-4844-91AC-C5CD6A848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3"/>
          <a:stretch>
            <a:fillRect/>
          </a:stretch>
        </p:blipFill>
        <p:spPr bwMode="auto">
          <a:xfrm>
            <a:off x="0" y="4594898"/>
            <a:ext cx="5792815" cy="143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AA56B879-0E72-42A2-B49D-47A20351E0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" r="7051" b="52931"/>
          <a:stretch/>
        </p:blipFill>
        <p:spPr bwMode="auto">
          <a:xfrm>
            <a:off x="6117010" y="2688674"/>
            <a:ext cx="5615892" cy="1353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xmlns="" id="{FCBAF2A5-4692-451F-9EE8-3E47728A41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" t="49151" r="7051" b="7063"/>
          <a:stretch/>
        </p:blipFill>
        <p:spPr bwMode="auto">
          <a:xfrm>
            <a:off x="6004276" y="4652680"/>
            <a:ext cx="5728626" cy="12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345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The phytochemistry of </a:t>
            </a:r>
            <a:r>
              <a:rPr lang="pt-PT" dirty="0" smtClean="0"/>
              <a:t>essential </a:t>
            </a:r>
            <a:r>
              <a:rPr lang="pt-PT" dirty="0"/>
              <a:t>oils - Sesquiterpenes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sz="2400" dirty="0" err="1"/>
              <a:t>Hidrocarbons</a:t>
            </a:r>
            <a:r>
              <a:rPr lang="pt-PT" sz="2400" dirty="0"/>
              <a:t> (15 </a:t>
            </a:r>
            <a:r>
              <a:rPr lang="pt-PT" sz="2400" dirty="0" err="1"/>
              <a:t>carbon</a:t>
            </a:r>
            <a:r>
              <a:rPr lang="pt-PT" sz="2400" dirty="0"/>
              <a:t> </a:t>
            </a:r>
            <a:r>
              <a:rPr lang="pt-PT" sz="2400" dirty="0" err="1"/>
              <a:t>atoms</a:t>
            </a:r>
            <a:r>
              <a:rPr lang="pt-PT" sz="2400" dirty="0"/>
              <a:t>)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987BDB87-3961-4F71-B1E1-20977C5D1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38" b="5026"/>
          <a:stretch>
            <a:fillRect/>
          </a:stretch>
        </p:blipFill>
        <p:spPr bwMode="auto">
          <a:xfrm>
            <a:off x="2884297" y="2291404"/>
            <a:ext cx="5473319" cy="378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84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The phytochemistry of </a:t>
            </a:r>
            <a:r>
              <a:rPr lang="pt-PT" dirty="0" smtClean="0"/>
              <a:t>essential </a:t>
            </a:r>
            <a:r>
              <a:rPr lang="pt-PT" dirty="0"/>
              <a:t>oils - Phenylpropanoids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sz="2400" dirty="0" err="1"/>
              <a:t>Phenylpropanoids</a:t>
            </a:r>
            <a:r>
              <a:rPr lang="pt-PT" sz="2400" dirty="0"/>
              <a:t>: 6C + 3C (</a:t>
            </a:r>
            <a:r>
              <a:rPr lang="pt-PT" sz="2400" dirty="0" err="1"/>
              <a:t>distinct</a:t>
            </a:r>
            <a:r>
              <a:rPr lang="pt-PT" sz="2400" dirty="0"/>
              <a:t> </a:t>
            </a:r>
            <a:r>
              <a:rPr lang="pt-PT" sz="2400" dirty="0" err="1"/>
              <a:t>biosynthetic</a:t>
            </a:r>
            <a:r>
              <a:rPr lang="pt-PT" sz="2400" dirty="0"/>
              <a:t> </a:t>
            </a:r>
            <a:r>
              <a:rPr lang="pt-PT" sz="2400" dirty="0" err="1"/>
              <a:t>route</a:t>
            </a:r>
            <a:r>
              <a:rPr lang="pt-PT" sz="2400" dirty="0"/>
              <a:t>)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  <p:graphicFrame>
        <p:nvGraphicFramePr>
          <p:cNvPr id="8" name="Object 64">
            <a:extLst>
              <a:ext uri="{FF2B5EF4-FFF2-40B4-BE49-F238E27FC236}">
                <a16:creationId xmlns:a16="http://schemas.microsoft.com/office/drawing/2014/main" xmlns="" id="{5A6EF32F-44BD-43C8-90C3-09F783C08E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679681"/>
              </p:ext>
            </p:extLst>
          </p:nvPr>
        </p:nvGraphicFramePr>
        <p:xfrm>
          <a:off x="1375639" y="2707358"/>
          <a:ext cx="2656865" cy="1443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ISIS/Draw Sketch" r:id="rId3" imgW="1704960" imgH="1009440" progId="ISISServer">
                  <p:embed/>
                </p:oleObj>
              </mc:Choice>
              <mc:Fallback>
                <p:oleObj name="ISIS/Draw Sketch" r:id="rId3" imgW="1704960" imgH="1009440" progId="ISISServer">
                  <p:embed/>
                  <p:pic>
                    <p:nvPicPr>
                      <p:cNvPr id="19520" name="Object 64">
                        <a:extLst>
                          <a:ext uri="{FF2B5EF4-FFF2-40B4-BE49-F238E27FC236}">
                            <a16:creationId xmlns:a16="http://schemas.microsoft.com/office/drawing/2014/main" xmlns="" id="{38B29311-CC40-431D-8CA3-364D2727FE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5639" y="2707358"/>
                        <a:ext cx="2656865" cy="14432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7">
            <a:extLst>
              <a:ext uri="{FF2B5EF4-FFF2-40B4-BE49-F238E27FC236}">
                <a16:creationId xmlns:a16="http://schemas.microsoft.com/office/drawing/2014/main" xmlns="" id="{FC3316A5-0C46-48FE-B47E-10D7090C3F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827150"/>
              </p:ext>
            </p:extLst>
          </p:nvPr>
        </p:nvGraphicFramePr>
        <p:xfrm>
          <a:off x="7529102" y="2852561"/>
          <a:ext cx="2502043" cy="1152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ISIS/Draw Sketch" r:id="rId5" imgW="1438200" imgH="723600" progId="ISISServer">
                  <p:embed/>
                </p:oleObj>
              </mc:Choice>
              <mc:Fallback>
                <p:oleObj name="ISIS/Draw Sketch" r:id="rId5" imgW="1438200" imgH="723600" progId="ISISServer">
                  <p:embed/>
                  <p:pic>
                    <p:nvPicPr>
                      <p:cNvPr id="19523" name="Object 67">
                        <a:extLst>
                          <a:ext uri="{FF2B5EF4-FFF2-40B4-BE49-F238E27FC236}">
                            <a16:creationId xmlns:a16="http://schemas.microsoft.com/office/drawing/2014/main" xmlns="" id="{74697A78-9790-4FA1-A09A-53E94DDF64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9102" y="2852561"/>
                        <a:ext cx="2502043" cy="11528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23D61275-C729-43DC-AF3C-E406DB8DC531}"/>
              </a:ext>
            </a:extLst>
          </p:cNvPr>
          <p:cNvSpPr txBox="1"/>
          <p:nvPr/>
        </p:nvSpPr>
        <p:spPr>
          <a:xfrm>
            <a:off x="1234440" y="4370832"/>
            <a:ext cx="2935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/>
              <a:t>Eugenol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xmlns="" id="{C7901409-65F6-42D7-AC0B-90C80C656ECE}"/>
              </a:ext>
            </a:extLst>
          </p:cNvPr>
          <p:cNvSpPr txBox="1"/>
          <p:nvPr/>
        </p:nvSpPr>
        <p:spPr>
          <a:xfrm>
            <a:off x="7095921" y="4370832"/>
            <a:ext cx="2935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err="1"/>
              <a:t>Cinnamic</a:t>
            </a:r>
            <a:r>
              <a:rPr lang="pt-PT" b="1" dirty="0"/>
              <a:t> </a:t>
            </a:r>
            <a:r>
              <a:rPr lang="pt-PT" b="1" dirty="0" err="1"/>
              <a:t>aldehyde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16409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Methods for obtaining </a:t>
            </a:r>
            <a:r>
              <a:rPr lang="pt-PT" dirty="0" smtClean="0"/>
              <a:t>essential </a:t>
            </a:r>
            <a:r>
              <a:rPr lang="pt-PT" dirty="0"/>
              <a:t>oils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5" y="2415265"/>
            <a:ext cx="6418159" cy="1469360"/>
          </a:xfrm>
        </p:spPr>
        <p:txBody>
          <a:bodyPr/>
          <a:lstStyle/>
          <a:p>
            <a:r>
              <a:rPr lang="pt-PT" sz="2400" dirty="0" err="1"/>
              <a:t>Destilation</a:t>
            </a:r>
            <a:r>
              <a:rPr lang="pt-PT" sz="2400" dirty="0"/>
              <a:t>/</a:t>
            </a:r>
            <a:r>
              <a:rPr lang="pt-PT" sz="2400" dirty="0" err="1"/>
              <a:t>Hydrodestilation</a:t>
            </a:r>
            <a:endParaRPr lang="pt-PT" sz="2400" dirty="0"/>
          </a:p>
          <a:p>
            <a:endParaRPr lang="pt-PT" sz="2400" dirty="0"/>
          </a:p>
          <a:p>
            <a:r>
              <a:rPr lang="pt-PT" sz="2400" dirty="0"/>
              <a:t>Expression</a:t>
            </a:r>
          </a:p>
          <a:p>
            <a:endParaRPr lang="pt-PT" sz="2400" dirty="0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FA195E4-68EF-4D71-BE7D-637F4EFE5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354" y="1601526"/>
            <a:ext cx="4876985" cy="199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emon Expression by hand | Aromatherapy recipes, Lemon essential ...">
            <a:extLst>
              <a:ext uri="{FF2B5EF4-FFF2-40B4-BE49-F238E27FC236}">
                <a16:creationId xmlns:a16="http://schemas.microsoft.com/office/drawing/2014/main" xmlns="" id="{0B218154-2FC9-40EE-9D3B-04F5E4F3E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352" y="3884232"/>
            <a:ext cx="3883152" cy="25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53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9964F1-C1E9-4B99-8913-88567EDC5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Methods for obtaining </a:t>
            </a:r>
            <a:r>
              <a:rPr lang="pt-PT" dirty="0" smtClean="0"/>
              <a:t>essential </a:t>
            </a:r>
            <a:r>
              <a:rPr lang="pt-PT" dirty="0"/>
              <a:t>oils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4857183-96C8-4ED1-A750-44E5766D4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5" y="2146676"/>
            <a:ext cx="6418159" cy="1469360"/>
          </a:xfrm>
        </p:spPr>
        <p:txBody>
          <a:bodyPr/>
          <a:lstStyle/>
          <a:p>
            <a:endParaRPr lang="pt-PT" sz="2400" dirty="0"/>
          </a:p>
          <a:p>
            <a:r>
              <a:rPr lang="pt-PT" sz="2400" dirty="0" err="1"/>
              <a:t>Enflorage</a:t>
            </a:r>
            <a:endParaRPr lang="pt-PT" sz="2400" dirty="0"/>
          </a:p>
          <a:p>
            <a:endParaRPr lang="pt-PT" sz="2400" dirty="0"/>
          </a:p>
          <a:p>
            <a:r>
              <a:rPr lang="pt-PT" sz="2400" dirty="0" err="1"/>
              <a:t>Supercritical</a:t>
            </a:r>
            <a:r>
              <a:rPr lang="pt-PT" sz="2400" dirty="0"/>
              <a:t> </a:t>
            </a:r>
            <a:r>
              <a:rPr lang="pt-PT" sz="2400" dirty="0" err="1"/>
              <a:t>extraction</a:t>
            </a:r>
            <a:endParaRPr lang="pt-PT" sz="2400" dirty="0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xmlns="" id="{70EA4424-FBC6-4B3E-8B0E-6638E59BC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 err="1"/>
              <a:t>Essential</a:t>
            </a:r>
            <a:r>
              <a:rPr lang="pt-PT" dirty="0"/>
              <a:t> </a:t>
            </a:r>
            <a:r>
              <a:rPr lang="pt-PT" dirty="0" err="1"/>
              <a:t>oils</a:t>
            </a:r>
            <a:endParaRPr lang="pt-PT" dirty="0"/>
          </a:p>
        </p:txBody>
      </p:sp>
      <p:pic>
        <p:nvPicPr>
          <p:cNvPr id="14" name="Picture 4" descr="http://4.bp.blogspot.com/-CjTDAfCXa2A/TwwvfTMf--I/AAAAAAAAAUc/bmKRwF2XCHI/s1600/concreto-enfleurage-1.jpg">
            <a:extLst>
              <a:ext uri="{FF2B5EF4-FFF2-40B4-BE49-F238E27FC236}">
                <a16:creationId xmlns:a16="http://schemas.microsoft.com/office/drawing/2014/main" xmlns="" id="{C45E6AAA-602F-4F07-8724-DA5243B45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8243" y="1630988"/>
            <a:ext cx="5141528" cy="3438397"/>
          </a:xfrm>
          <a:prstGeom prst="rect">
            <a:avLst/>
          </a:prstGeom>
          <a:noFill/>
        </p:spPr>
      </p:pic>
      <p:pic>
        <p:nvPicPr>
          <p:cNvPr id="15" name="Picture 2" descr="http://upload.wikimedia.org/wikipedia/en/6/69/Perfume_poster.jpg">
            <a:extLst>
              <a:ext uri="{FF2B5EF4-FFF2-40B4-BE49-F238E27FC236}">
                <a16:creationId xmlns:a16="http://schemas.microsoft.com/office/drawing/2014/main" xmlns="" id="{EC427334-9654-4D45-A015-0EAD0C89D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466" y="3042898"/>
            <a:ext cx="2282059" cy="337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99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IEPROJETS-1420575277-185</_dlc_DocId>
    <_dlc_DocIdUrl xmlns="c548bc0e-6bc8-495a-98b6-29be45836de1">
      <Url>https://projets.idele.fr/milkqua/_layouts/15/DocIdRedir.aspx?ID=IEPROJETS-1420575277-185</Url>
      <Description>IEPROJETS-1420575277-185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FAC9784C-C20D-463D-8170-50ED0B0FAA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48bc0e-6bc8-495a-98b6-29be45836d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457CF-499C-4ABC-877B-60546D01A586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c548bc0e-6bc8-495a-98b6-29be45836de1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19786</TotalTime>
  <Words>608</Words>
  <Application>Microsoft Office PowerPoint</Application>
  <PresentationFormat>Grand écran</PresentationFormat>
  <Paragraphs>133</Paragraphs>
  <Slides>16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9" baseType="lpstr">
      <vt:lpstr>Arial</vt:lpstr>
      <vt:lpstr>Calibri</vt:lpstr>
      <vt:lpstr>Open Sans</vt:lpstr>
      <vt:lpstr>Tahoma</vt:lpstr>
      <vt:lpstr>TanseekModernProArabic-Book</vt:lpstr>
      <vt:lpstr>Times New Roman</vt:lpstr>
      <vt:lpstr>Times-Bold</vt:lpstr>
      <vt:lpstr>Times-BoldItalic</vt:lpstr>
      <vt:lpstr>Times-Roman</vt:lpstr>
      <vt:lpstr>3_Conception personnalisée</vt:lpstr>
      <vt:lpstr>Conception personnalisée</vt:lpstr>
      <vt:lpstr>4_Conception personnalisée</vt:lpstr>
      <vt:lpstr>ISIS/Draw Sketch</vt:lpstr>
      <vt:lpstr>WP3 In vitro evaluation of bioactive molecules and extracts</vt:lpstr>
      <vt:lpstr>What are essential oils?</vt:lpstr>
      <vt:lpstr>Physical-chemical properties</vt:lpstr>
      <vt:lpstr>The phytochemistry of essential oils</vt:lpstr>
      <vt:lpstr>The phytochemistry of essential oils - Monoterpenes</vt:lpstr>
      <vt:lpstr>The phytochemistry of essential oils - Sesquiterpenes</vt:lpstr>
      <vt:lpstr>The phytochemistry of essential oils - Phenylpropanoids</vt:lpstr>
      <vt:lpstr>Methods for obtaining essential oils</vt:lpstr>
      <vt:lpstr>Methods for obtaining essential oils</vt:lpstr>
      <vt:lpstr>Biological properties</vt:lpstr>
      <vt:lpstr>Toxicological properties</vt:lpstr>
      <vt:lpstr>Back to WP3…</vt:lpstr>
      <vt:lpstr>WP3 deliverables</vt:lpstr>
      <vt:lpstr>Toxicological assessment - ongoing</vt:lpstr>
      <vt:lpstr>Anti-inflammatory activity- ongoing</vt:lpstr>
      <vt:lpstr>How are we doing in the overall schedule?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Macherez Florence</cp:lastModifiedBy>
  <cp:revision>48</cp:revision>
  <dcterms:created xsi:type="dcterms:W3CDTF">2020-02-09T15:44:07Z</dcterms:created>
  <dcterms:modified xsi:type="dcterms:W3CDTF">2020-06-02T16:42:28Z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e584f85b-f33b-4084-8c65-b3cb6695d521</vt:lpwstr>
  </property>
</Properties>
</file>