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21"/>
  </p:notesMasterIdLst>
  <p:sldIdLst>
    <p:sldId id="256" r:id="rId8"/>
    <p:sldId id="258" r:id="rId9"/>
    <p:sldId id="257" r:id="rId10"/>
    <p:sldId id="267" r:id="rId11"/>
    <p:sldId id="270" r:id="rId12"/>
    <p:sldId id="276" r:id="rId13"/>
    <p:sldId id="278" r:id="rId14"/>
    <p:sldId id="279" r:id="rId15"/>
    <p:sldId id="274" r:id="rId16"/>
    <p:sldId id="280" r:id="rId17"/>
    <p:sldId id="281" r:id="rId18"/>
    <p:sldId id="284" r:id="rId19"/>
    <p:sldId id="282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936"/>
    <a:srgbClr val="4D8ECC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2" autoAdjust="0"/>
    <p:restoredTop sz="94026" autoAdjust="0"/>
  </p:normalViewPr>
  <p:slideViewPr>
    <p:cSldViewPr snapToGrid="0">
      <p:cViewPr varScale="1">
        <p:scale>
          <a:sx n="60" d="100"/>
          <a:sy n="60" d="100"/>
        </p:scale>
        <p:origin x="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1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CE7EE-1CC6-4683-BB81-EDE02AFEC861}" type="datetimeFigureOut">
              <a:rPr lang="es-ES" smtClean="0"/>
              <a:t>02/06/2020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C6A22-FDF8-4DE9-8CC1-F035DB87E51D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8291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1337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0301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3487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6138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266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5980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736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err="1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2511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641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228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7071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C6A22-FDF8-4DE9-8CC1-F035DB87E51D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403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=""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9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=""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=""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=""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=""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2229" y="3249954"/>
            <a:ext cx="6879771" cy="957036"/>
          </a:xfrm>
        </p:spPr>
        <p:txBody>
          <a:bodyPr/>
          <a:lstStyle/>
          <a:p>
            <a:r>
              <a:rPr lang="en-US" sz="3200" dirty="0"/>
              <a:t> WP 4: In vivo evaluation of bioactive molecules and extracts </a:t>
            </a:r>
            <a:endParaRPr lang="fr-FR" sz="3200" dirty="0"/>
          </a:p>
        </p:txBody>
      </p:sp>
      <p:sp>
        <p:nvSpPr>
          <p:cNvPr id="7" name="Sous-titre 6">
            <a:extLst>
              <a:ext uri="{FF2B5EF4-FFF2-40B4-BE49-F238E27FC236}">
                <a16:creationId xmlns="" xmlns:a16="http://schemas.microsoft.com/office/drawing/2014/main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9314" y="4533819"/>
            <a:ext cx="6705600" cy="51435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WPL: Sonia Andres, CSIC, Spain</a:t>
            </a:r>
          </a:p>
          <a:p>
            <a:pPr>
              <a:spcBef>
                <a:spcPct val="0"/>
              </a:spcBef>
            </a:pP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MilkQua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Project Steering Board, June 3</a:t>
            </a:r>
            <a:r>
              <a:rPr lang="en-US" sz="2000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rd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2020</a:t>
            </a:r>
            <a:endParaRPr lang="fr-FR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" name="Gruppo 2">
            <a:extLst>
              <a:ext uri="{FF2B5EF4-FFF2-40B4-BE49-F238E27FC236}">
                <a16:creationId xmlns=""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=""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=""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Standardization of </a:t>
            </a:r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PROTOCOLS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 (T4.1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FEED EFFICIENCY AND HEALTH STATUS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of dairy cattle being fed EOs (T4.2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dirty="0">
                <a:solidFill>
                  <a:srgbClr val="34A936"/>
                </a:solidFill>
                <a:latin typeface="Open Sans"/>
              </a:rPr>
              <a:t>EOs as a curative solution applied directly on the udder with </a:t>
            </a:r>
            <a:r>
              <a:rPr lang="en-US" b="1" u="sng" dirty="0">
                <a:solidFill>
                  <a:srgbClr val="34A936"/>
                </a:solidFill>
                <a:latin typeface="Open Sans"/>
              </a:rPr>
              <a:t>MASTITIS</a:t>
            </a:r>
            <a:r>
              <a:rPr lang="en-US" dirty="0">
                <a:solidFill>
                  <a:srgbClr val="34A936"/>
                </a:solidFill>
                <a:latin typeface="Open Sans"/>
              </a:rPr>
              <a:t> (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T4.3 and T4.4)</a:t>
            </a:r>
            <a:endParaRPr lang="en-US" dirty="0">
              <a:solidFill>
                <a:srgbClr val="34A936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 txBox="1">
            <a:spLocks/>
          </p:cNvSpPr>
          <p:nvPr/>
        </p:nvSpPr>
        <p:spPr>
          <a:xfrm>
            <a:off x="584326" y="3300678"/>
            <a:ext cx="9469331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4.3. </a:t>
            </a:r>
            <a:r>
              <a:rPr lang="en-US" sz="2000" b="1" u="sng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Mastitis</a:t>
            </a:r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under controlled conditions (CSIC and IDELE)</a:t>
            </a:r>
          </a:p>
          <a:p>
            <a:endParaRPr lang="fr-FR" dirty="0">
              <a:solidFill>
                <a:srgbClr val="34A936"/>
              </a:solidFill>
            </a:endParaRPr>
          </a:p>
        </p:txBody>
      </p:sp>
      <p:sp>
        <p:nvSpPr>
          <p:cNvPr id="12" name="36 CuadroTexto"/>
          <p:cNvSpPr txBox="1"/>
          <p:nvPr/>
        </p:nvSpPr>
        <p:spPr>
          <a:xfrm>
            <a:off x="1118714" y="3231698"/>
            <a:ext cx="5921828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SzPct val="80000"/>
            </a:pPr>
            <a:endParaRPr lang="es-ES_tradnl" sz="2000" b="1" u="sng" dirty="0" smtClean="0"/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es-ES_tradnl" sz="2000" b="1" u="sng" dirty="0" smtClean="0"/>
              <a:t> </a:t>
            </a:r>
            <a:endParaRPr lang="es-ES_tradnl" sz="2000" b="1" u="sng" dirty="0"/>
          </a:p>
          <a:p>
            <a:r>
              <a:rPr lang="es-ES_tradnl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1. Experimental </a:t>
            </a:r>
            <a:r>
              <a:rPr lang="es-ES_tradnl" sz="20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farm</a:t>
            </a:r>
            <a:r>
              <a:rPr lang="es-ES_tradnl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(CSIC) </a:t>
            </a:r>
            <a:r>
              <a:rPr lang="es-ES_tradnl" sz="2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</a:t>
            </a:r>
            <a:r>
              <a:rPr lang="es-ES_tradnl" sz="2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Bacterial</a:t>
            </a:r>
            <a:r>
              <a:rPr lang="es-ES_tradnl" sz="2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s-ES_tradnl" sz="2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count</a:t>
            </a:r>
            <a:r>
              <a:rPr lang="es-ES_tradnl" sz="2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, SCC)</a:t>
            </a:r>
          </a:p>
          <a:p>
            <a:r>
              <a:rPr lang="es-ES" sz="2000" b="1" dirty="0" smtClean="0">
                <a:solidFill>
                  <a:srgbClr val="34A936"/>
                </a:solidFill>
              </a:rPr>
              <a:t>2. Experimental </a:t>
            </a:r>
            <a:r>
              <a:rPr lang="es-ES" sz="2000" b="1" dirty="0" err="1" smtClean="0">
                <a:solidFill>
                  <a:srgbClr val="34A936"/>
                </a:solidFill>
              </a:rPr>
              <a:t>farm</a:t>
            </a:r>
            <a:r>
              <a:rPr lang="es-ES" sz="2000" b="1" dirty="0" smtClean="0">
                <a:solidFill>
                  <a:srgbClr val="34A936"/>
                </a:solidFill>
              </a:rPr>
              <a:t> (INRA)</a:t>
            </a:r>
            <a:r>
              <a:rPr lang="es-ES" sz="2000" b="1" dirty="0" smtClean="0">
                <a:solidFill>
                  <a:srgbClr val="0070C0"/>
                </a:solidFill>
              </a:rPr>
              <a:t> </a:t>
            </a:r>
            <a:r>
              <a:rPr lang="es-ES" sz="2000" dirty="0" smtClean="0">
                <a:solidFill>
                  <a:srgbClr val="0070C0"/>
                </a:solidFill>
              </a:rPr>
              <a:t>(</a:t>
            </a:r>
            <a:r>
              <a:rPr lang="es-ES" sz="2000" dirty="0" err="1" smtClean="0">
                <a:solidFill>
                  <a:srgbClr val="0070C0"/>
                </a:solidFill>
              </a:rPr>
              <a:t>Pathogenes</a:t>
            </a:r>
            <a:r>
              <a:rPr lang="es-ES" sz="2000" dirty="0" smtClean="0">
                <a:solidFill>
                  <a:srgbClr val="0070C0"/>
                </a:solidFill>
              </a:rPr>
              <a:t>, SCC)</a:t>
            </a:r>
            <a:endParaRPr lang="es-ES" sz="2000" dirty="0">
              <a:solidFill>
                <a:srgbClr val="0070C0"/>
              </a:solidFill>
            </a:endParaRPr>
          </a:p>
        </p:txBody>
      </p:sp>
      <p:grpSp>
        <p:nvGrpSpPr>
          <p:cNvPr id="14" name="12 Grupo"/>
          <p:cNvGrpSpPr/>
          <p:nvPr/>
        </p:nvGrpSpPr>
        <p:grpSpPr>
          <a:xfrm>
            <a:off x="1066796" y="3097823"/>
            <a:ext cx="11125204" cy="2141457"/>
            <a:chOff x="696686" y="4534541"/>
            <a:chExt cx="11125204" cy="2141457"/>
          </a:xfrm>
        </p:grpSpPr>
        <p:grpSp>
          <p:nvGrpSpPr>
            <p:cNvPr id="15" name="37 Grupo"/>
            <p:cNvGrpSpPr/>
            <p:nvPr/>
          </p:nvGrpSpPr>
          <p:grpSpPr>
            <a:xfrm>
              <a:off x="696686" y="4534541"/>
              <a:ext cx="9475747" cy="2141457"/>
              <a:chOff x="696686" y="4534541"/>
              <a:chExt cx="9475747" cy="2141457"/>
            </a:xfrm>
          </p:grpSpPr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61395" y="5021369"/>
                <a:ext cx="1711038" cy="1654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1 CuadroTexto"/>
              <p:cNvSpPr txBox="1"/>
              <p:nvPr/>
            </p:nvSpPr>
            <p:spPr>
              <a:xfrm>
                <a:off x="6096000" y="5248520"/>
                <a:ext cx="1643743" cy="1200329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dirty="0" smtClean="0"/>
                  <a:t>CONTROL</a:t>
                </a:r>
                <a:endParaRPr lang="es-ES_tradnl" dirty="0"/>
              </a:p>
              <a:p>
                <a:pPr algn="ctr"/>
                <a:r>
                  <a:rPr lang="es-ES_tradnl" dirty="0" err="1" smtClean="0"/>
                  <a:t>EOs</a:t>
                </a:r>
                <a:endParaRPr lang="es-ES_tradnl" dirty="0"/>
              </a:p>
              <a:p>
                <a:pPr algn="ctr"/>
                <a:r>
                  <a:rPr lang="es-ES_tradnl" dirty="0"/>
                  <a:t>AB</a:t>
                </a:r>
              </a:p>
              <a:p>
                <a:pPr algn="ctr"/>
                <a:r>
                  <a:rPr lang="es-ES_tradnl" dirty="0" err="1" smtClean="0"/>
                  <a:t>EOs+AB</a:t>
                </a:r>
                <a:endParaRPr lang="es-ES" dirty="0"/>
              </a:p>
            </p:txBody>
          </p:sp>
          <p:sp>
            <p:nvSpPr>
              <p:cNvPr id="19" name="36 CuadroTexto"/>
              <p:cNvSpPr txBox="1"/>
              <p:nvPr/>
            </p:nvSpPr>
            <p:spPr>
              <a:xfrm>
                <a:off x="696686" y="4534541"/>
                <a:ext cx="5921828" cy="1420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000"/>
                  </a:spcBef>
                  <a:buClr>
                    <a:schemeClr val="accent1"/>
                  </a:buClr>
                  <a:buSzPct val="80000"/>
                </a:pPr>
                <a:endParaRPr lang="es-ES_tradnl" sz="2000" b="1" u="sng" dirty="0" smtClean="0"/>
              </a:p>
              <a:p>
                <a:pPr>
                  <a:spcBef>
                    <a:spcPts val="1000"/>
                  </a:spcBef>
                  <a:buClr>
                    <a:schemeClr val="accent1"/>
                  </a:buClr>
                  <a:buSzPct val="80000"/>
                </a:pPr>
                <a:r>
                  <a:rPr lang="es-ES_tradnl" sz="2000" b="1" u="sng" dirty="0" smtClean="0"/>
                  <a:t> </a:t>
                </a:r>
                <a:endParaRPr lang="es-ES_tradnl" sz="2000" b="1" u="sng" dirty="0"/>
              </a:p>
              <a:p>
                <a:r>
                  <a:rPr lang="es-ES_tradnl" sz="2000" dirty="0" smtClean="0">
                    <a:solidFill>
                      <a:srgbClr val="0070C0"/>
                    </a:solidFill>
                  </a:rPr>
                  <a:t> </a:t>
                </a:r>
                <a:endParaRPr lang="es-ES_tradnl" sz="2000" dirty="0">
                  <a:solidFill>
                    <a:srgbClr val="0070C0"/>
                  </a:solidFill>
                </a:endParaRPr>
              </a:p>
              <a:p>
                <a:endParaRPr lang="es-ES" dirty="0"/>
              </a:p>
            </p:txBody>
          </p:sp>
        </p:grpSp>
        <p:sp>
          <p:nvSpPr>
            <p:cNvPr id="16" name="27 CuadroTexto"/>
            <p:cNvSpPr txBox="1"/>
            <p:nvPr/>
          </p:nvSpPr>
          <p:spPr>
            <a:xfrm>
              <a:off x="10328469" y="5440205"/>
              <a:ext cx="14934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 err="1" smtClean="0"/>
                <a:t>Adult</a:t>
              </a:r>
              <a:r>
                <a:rPr lang="es-ES_tradnl" dirty="0" smtClean="0"/>
                <a:t> </a:t>
              </a:r>
              <a:r>
                <a:rPr lang="es-ES_tradnl" dirty="0" err="1" smtClean="0"/>
                <a:t>dairy</a:t>
              </a:r>
              <a:r>
                <a:rPr lang="es-ES_tradnl" dirty="0" smtClean="0"/>
                <a:t> </a:t>
              </a:r>
              <a:r>
                <a:rPr lang="es-ES_tradnl" dirty="0" err="1" smtClean="0"/>
                <a:t>cows</a:t>
              </a:r>
              <a:endParaRPr lang="es-ES" dirty="0"/>
            </a:p>
          </p:txBody>
        </p:sp>
      </p:grpSp>
      <p:sp>
        <p:nvSpPr>
          <p:cNvPr id="20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898626" y="5232466"/>
            <a:ext cx="11973312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To be started in September 2020, final results by the end of October 2020 . </a:t>
            </a:r>
            <a:r>
              <a:rPr lang="en-US" b="1" u="sng" dirty="0" smtClean="0">
                <a:latin typeface="Open Sans"/>
              </a:rPr>
              <a:t>DELAY</a:t>
            </a:r>
            <a:r>
              <a:rPr lang="en-US" dirty="0" smtClean="0">
                <a:latin typeface="Open Sans"/>
              </a:rPr>
              <a:t> of 6 months</a:t>
            </a:r>
          </a:p>
          <a:p>
            <a:r>
              <a:rPr lang="en-US" dirty="0" smtClean="0">
                <a:solidFill>
                  <a:srgbClr val="FF0000"/>
                </a:solidFill>
                <a:latin typeface="Open Sans"/>
              </a:rPr>
              <a:t> </a:t>
            </a:r>
            <a:r>
              <a:rPr lang="en-US" b="1" u="sng" dirty="0" smtClean="0">
                <a:solidFill>
                  <a:srgbClr val="000000"/>
                </a:solidFill>
                <a:latin typeface="Open Sans"/>
              </a:rPr>
              <a:t>IMPORTANT: Dose to be tested (MIC? Higher than MIC?)</a:t>
            </a:r>
          </a:p>
          <a:p>
            <a:r>
              <a:rPr lang="en-US" dirty="0">
                <a:solidFill>
                  <a:srgbClr val="000000"/>
                </a:solidFill>
                <a:latin typeface="Open Sans"/>
              </a:rPr>
              <a:t>S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amples (milk, plasma) will be shifted for other WPs.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26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Standardization of </a:t>
            </a:r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PROTOCOLS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 (T4.1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FEED EFFICIENCY AND HEALTH STATUS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of dairy cattle being fed EOs (T4.2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dirty="0">
                <a:solidFill>
                  <a:srgbClr val="34A936"/>
                </a:solidFill>
                <a:latin typeface="Open Sans"/>
              </a:rPr>
              <a:t>EOs as a curative solution applied directly on the udder with </a:t>
            </a:r>
            <a:r>
              <a:rPr lang="en-US" b="1" u="sng" dirty="0">
                <a:solidFill>
                  <a:srgbClr val="34A936"/>
                </a:solidFill>
                <a:latin typeface="Open Sans"/>
              </a:rPr>
              <a:t>MASTITIS</a:t>
            </a:r>
            <a:r>
              <a:rPr lang="en-US" dirty="0">
                <a:solidFill>
                  <a:srgbClr val="34A936"/>
                </a:solidFill>
                <a:latin typeface="Open Sans"/>
              </a:rPr>
              <a:t> (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T4.3 and T4.4)</a:t>
            </a:r>
            <a:endParaRPr lang="en-US" dirty="0">
              <a:solidFill>
                <a:srgbClr val="34A936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 txBox="1">
            <a:spLocks/>
          </p:cNvSpPr>
          <p:nvPr/>
        </p:nvSpPr>
        <p:spPr>
          <a:xfrm>
            <a:off x="584326" y="3300678"/>
            <a:ext cx="9469331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4.3. </a:t>
            </a:r>
            <a:r>
              <a:rPr lang="en-US" sz="20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Mastitis</a:t>
            </a: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under controlled conditions (CSIC and IDELE)</a:t>
            </a:r>
          </a:p>
          <a:p>
            <a:endParaRPr lang="fr-FR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 txBox="1">
            <a:spLocks/>
          </p:cNvSpPr>
          <p:nvPr/>
        </p:nvSpPr>
        <p:spPr>
          <a:xfrm>
            <a:off x="596050" y="3828214"/>
            <a:ext cx="9469331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4.4. </a:t>
            </a:r>
            <a:r>
              <a:rPr lang="en-US" sz="2000" b="1" u="sng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Mastitis, </a:t>
            </a:r>
            <a:r>
              <a:rPr lang="en-US" sz="2000" u="sng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 scale study in Tunisian farms </a:t>
            </a:r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(ENMV)</a:t>
            </a:r>
          </a:p>
          <a:p>
            <a:endParaRPr lang="fr-FR" dirty="0">
              <a:solidFill>
                <a:srgbClr val="34A936"/>
              </a:solidFill>
            </a:endParaRPr>
          </a:p>
        </p:txBody>
      </p:sp>
      <p:grpSp>
        <p:nvGrpSpPr>
          <p:cNvPr id="22" name="12 Grupo"/>
          <p:cNvGrpSpPr/>
          <p:nvPr/>
        </p:nvGrpSpPr>
        <p:grpSpPr>
          <a:xfrm>
            <a:off x="737027" y="3605906"/>
            <a:ext cx="11125204" cy="2141457"/>
            <a:chOff x="696686" y="4534541"/>
            <a:chExt cx="11125204" cy="2141457"/>
          </a:xfrm>
        </p:grpSpPr>
        <p:grpSp>
          <p:nvGrpSpPr>
            <p:cNvPr id="23" name="37 Grupo"/>
            <p:cNvGrpSpPr/>
            <p:nvPr/>
          </p:nvGrpSpPr>
          <p:grpSpPr>
            <a:xfrm>
              <a:off x="696686" y="4534541"/>
              <a:ext cx="9475747" cy="2141457"/>
              <a:chOff x="696686" y="4534541"/>
              <a:chExt cx="9475747" cy="2141457"/>
            </a:xfrm>
          </p:grpSpPr>
          <p:pic>
            <p:nvPicPr>
              <p:cNvPr id="25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61395" y="5021369"/>
                <a:ext cx="1711038" cy="1654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1 CuadroTexto"/>
              <p:cNvSpPr txBox="1"/>
              <p:nvPr/>
            </p:nvSpPr>
            <p:spPr>
              <a:xfrm>
                <a:off x="6096000" y="5248520"/>
                <a:ext cx="1643743" cy="1200329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dirty="0" smtClean="0"/>
                  <a:t>CONTROL</a:t>
                </a:r>
                <a:endParaRPr lang="es-ES_tradnl" dirty="0"/>
              </a:p>
              <a:p>
                <a:pPr algn="ctr"/>
                <a:r>
                  <a:rPr lang="es-ES_tradnl" dirty="0" err="1" smtClean="0"/>
                  <a:t>EOs</a:t>
                </a:r>
                <a:endParaRPr lang="es-ES_tradnl" dirty="0"/>
              </a:p>
              <a:p>
                <a:pPr algn="ctr"/>
                <a:r>
                  <a:rPr lang="es-ES_tradnl" dirty="0"/>
                  <a:t>AB</a:t>
                </a:r>
              </a:p>
              <a:p>
                <a:pPr algn="ctr"/>
                <a:r>
                  <a:rPr lang="es-ES_tradnl" dirty="0" err="1" smtClean="0"/>
                  <a:t>EOs+AB</a:t>
                </a:r>
                <a:endParaRPr lang="es-ES" dirty="0"/>
              </a:p>
            </p:txBody>
          </p:sp>
          <p:sp>
            <p:nvSpPr>
              <p:cNvPr id="27" name="36 CuadroTexto"/>
              <p:cNvSpPr txBox="1"/>
              <p:nvPr/>
            </p:nvSpPr>
            <p:spPr>
              <a:xfrm>
                <a:off x="696686" y="4534541"/>
                <a:ext cx="5921828" cy="1728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000"/>
                  </a:spcBef>
                  <a:buClr>
                    <a:schemeClr val="accent1"/>
                  </a:buClr>
                  <a:buSzPct val="80000"/>
                </a:pPr>
                <a:endParaRPr lang="es-ES_tradnl" sz="2000" b="1" u="sng" dirty="0" smtClean="0"/>
              </a:p>
              <a:p>
                <a:pPr>
                  <a:spcBef>
                    <a:spcPts val="1000"/>
                  </a:spcBef>
                  <a:buClr>
                    <a:schemeClr val="accent1"/>
                  </a:buClr>
                  <a:buSzPct val="80000"/>
                </a:pPr>
                <a:r>
                  <a:rPr lang="es-ES_tradnl" sz="2000" b="1" u="sng" dirty="0" smtClean="0"/>
                  <a:t> </a:t>
                </a:r>
                <a:endParaRPr lang="es-ES_tradnl" sz="2000" b="1" u="sng" dirty="0"/>
              </a:p>
              <a:p>
                <a:r>
                  <a:rPr lang="es-ES_tradnl" sz="2000" dirty="0" smtClean="0">
                    <a:solidFill>
                      <a:srgbClr val="0070C0"/>
                    </a:solidFill>
                  </a:rPr>
                  <a:t> </a:t>
                </a:r>
                <a:endParaRPr lang="es-ES_tradnl" sz="2000" dirty="0">
                  <a:solidFill>
                    <a:srgbClr val="0070C0"/>
                  </a:solidFill>
                </a:endParaRPr>
              </a:p>
              <a:p>
                <a:r>
                  <a:rPr lang="es-ES_tradnl" sz="2000" b="1" dirty="0" smtClean="0">
                    <a:solidFill>
                      <a:srgbClr val="34A936"/>
                    </a:solidFill>
                  </a:rPr>
                  <a:t>        1. </a:t>
                </a:r>
                <a:r>
                  <a:rPr lang="es-ES_tradnl" sz="2000" b="1" dirty="0" err="1" smtClean="0">
                    <a:solidFill>
                      <a:srgbClr val="34A936"/>
                    </a:solidFill>
                  </a:rPr>
                  <a:t>Large</a:t>
                </a:r>
                <a:r>
                  <a:rPr lang="es-ES_tradnl" sz="2000" b="1" dirty="0" smtClean="0">
                    <a:solidFill>
                      <a:srgbClr val="34A936"/>
                    </a:solidFill>
                  </a:rPr>
                  <a:t> </a:t>
                </a:r>
                <a:r>
                  <a:rPr lang="es-ES_tradnl" sz="2000" b="1" dirty="0" err="1">
                    <a:solidFill>
                      <a:srgbClr val="34A936"/>
                    </a:solidFill>
                  </a:rPr>
                  <a:t>scale</a:t>
                </a:r>
                <a:r>
                  <a:rPr lang="es-ES_tradnl" sz="2000" b="1" dirty="0">
                    <a:solidFill>
                      <a:srgbClr val="34A936"/>
                    </a:solidFill>
                  </a:rPr>
                  <a:t> </a:t>
                </a:r>
                <a:r>
                  <a:rPr lang="es-ES_tradnl" sz="2000" b="1" dirty="0" err="1">
                    <a:solidFill>
                      <a:srgbClr val="34A936"/>
                    </a:solidFill>
                  </a:rPr>
                  <a:t>study</a:t>
                </a:r>
                <a:r>
                  <a:rPr lang="es-ES_tradnl" sz="2000" b="1" dirty="0">
                    <a:solidFill>
                      <a:srgbClr val="34A936"/>
                    </a:solidFill>
                  </a:rPr>
                  <a:t> </a:t>
                </a:r>
                <a:r>
                  <a:rPr lang="es-ES_tradnl" sz="2000" dirty="0">
                    <a:solidFill>
                      <a:srgbClr val="0070C0"/>
                    </a:solidFill>
                  </a:rPr>
                  <a:t>(</a:t>
                </a:r>
                <a:r>
                  <a:rPr lang="es-ES_tradnl" sz="2000" dirty="0" err="1">
                    <a:solidFill>
                      <a:srgbClr val="0070C0"/>
                    </a:solidFill>
                  </a:rPr>
                  <a:t>Pathogens</a:t>
                </a:r>
                <a:r>
                  <a:rPr lang="es-ES_tradnl" sz="2000" dirty="0">
                    <a:solidFill>
                      <a:srgbClr val="0070C0"/>
                    </a:solidFill>
                  </a:rPr>
                  <a:t>, SCC)</a:t>
                </a:r>
                <a:endParaRPr lang="es-ES" sz="2000" dirty="0">
                  <a:solidFill>
                    <a:srgbClr val="0070C0"/>
                  </a:solidFill>
                </a:endParaRPr>
              </a:p>
              <a:p>
                <a:endParaRPr lang="es-ES" dirty="0"/>
              </a:p>
            </p:txBody>
          </p:sp>
        </p:grpSp>
        <p:sp>
          <p:nvSpPr>
            <p:cNvPr id="24" name="27 CuadroTexto"/>
            <p:cNvSpPr txBox="1"/>
            <p:nvPr/>
          </p:nvSpPr>
          <p:spPr>
            <a:xfrm>
              <a:off x="10328469" y="5440205"/>
              <a:ext cx="14934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 err="1" smtClean="0"/>
                <a:t>Adult</a:t>
              </a:r>
              <a:r>
                <a:rPr lang="es-ES_tradnl" dirty="0" smtClean="0"/>
                <a:t> </a:t>
              </a:r>
              <a:r>
                <a:rPr lang="es-ES_tradnl" dirty="0" err="1" smtClean="0"/>
                <a:t>dairy</a:t>
              </a:r>
              <a:r>
                <a:rPr lang="es-ES_tradnl" dirty="0" smtClean="0"/>
                <a:t> </a:t>
              </a:r>
              <a:r>
                <a:rPr lang="es-ES_tradnl" dirty="0" err="1" smtClean="0"/>
                <a:t>cows</a:t>
              </a:r>
              <a:endParaRPr lang="es-ES" dirty="0"/>
            </a:p>
          </p:txBody>
        </p:sp>
      </p:grpSp>
      <p:sp>
        <p:nvSpPr>
          <p:cNvPr id="29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898626" y="5701386"/>
            <a:ext cx="11973312" cy="1613811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To be started in…………. </a:t>
            </a:r>
            <a:r>
              <a:rPr lang="en-US" u="sng" dirty="0" smtClean="0">
                <a:latin typeface="Open Sans"/>
              </a:rPr>
              <a:t>DELAY</a:t>
            </a:r>
            <a:r>
              <a:rPr lang="en-US" dirty="0" smtClean="0">
                <a:latin typeface="Open Sans"/>
              </a:rPr>
              <a:t> of 6 months??</a:t>
            </a:r>
          </a:p>
          <a:p>
            <a:r>
              <a:rPr lang="en-US" dirty="0" smtClean="0">
                <a:latin typeface="Open Sans"/>
              </a:rPr>
              <a:t>Milk samples to be shifted to WP7.</a:t>
            </a:r>
          </a:p>
        </p:txBody>
      </p:sp>
    </p:spTree>
    <p:extLst>
      <p:ext uri="{BB962C8B-B14F-4D97-AF65-F5344CB8AC3E}">
        <p14:creationId xmlns:p14="http://schemas.microsoft.com/office/powerpoint/2010/main" val="3560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 smtClean="0"/>
              <a:t>Short </a:t>
            </a:r>
            <a:r>
              <a:rPr lang="en-US" b="1" dirty="0"/>
              <a:t>presentation of Ralph </a:t>
            </a:r>
            <a:r>
              <a:rPr lang="en-US" b="1" dirty="0" err="1"/>
              <a:t>Nehme’s</a:t>
            </a:r>
            <a:r>
              <a:rPr lang="en-US" b="1" dirty="0"/>
              <a:t> (PhD) background</a:t>
            </a:r>
          </a:p>
          <a:p>
            <a:endParaRPr lang="fr-FR" b="1" dirty="0"/>
          </a:p>
        </p:txBody>
      </p:sp>
      <p:sp>
        <p:nvSpPr>
          <p:cNvPr id="6" name="Títu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Ralph </a:t>
            </a:r>
            <a:r>
              <a:rPr lang="es-ES" dirty="0" err="1"/>
              <a:t>N</a:t>
            </a:r>
            <a:r>
              <a:rPr lang="es-ES" dirty="0" err="1" smtClean="0"/>
              <a:t>ehme</a:t>
            </a:r>
            <a:endParaRPr lang="es-ES" dirty="0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/>
              <a:t>Joint PhDs (INRA, </a:t>
            </a:r>
            <a:r>
              <a:rPr lang="en-GB" b="1" dirty="0" err="1"/>
              <a:t>Idele</a:t>
            </a:r>
            <a:r>
              <a:rPr lang="en-GB" b="1" dirty="0" smtClean="0"/>
              <a:t>)</a:t>
            </a:r>
            <a:endParaRPr lang="en-GB" b="1" dirty="0"/>
          </a:p>
          <a:p>
            <a:r>
              <a:rPr lang="en-GB" dirty="0" smtClean="0"/>
              <a:t>INRAE´s validation </a:t>
            </a:r>
            <a:r>
              <a:rPr lang="en-US" dirty="0" smtClean="0"/>
              <a:t>on </a:t>
            </a:r>
            <a:r>
              <a:rPr lang="en-US" dirty="0"/>
              <a:t>administrative </a:t>
            </a:r>
            <a:r>
              <a:rPr lang="en-US" dirty="0" smtClean="0"/>
              <a:t>documents . ARNT is the complement financial institution for the PhD. </a:t>
            </a:r>
            <a:r>
              <a:rPr lang="en-US" dirty="0"/>
              <a:t> </a:t>
            </a:r>
            <a:r>
              <a:rPr lang="en-US" dirty="0" smtClean="0"/>
              <a:t>(the first  request  of funding was  rejected due to insufficient information  and we resubmit   the demand on may April 2020, ). </a:t>
            </a:r>
          </a:p>
          <a:p>
            <a:r>
              <a:rPr lang="en-US" dirty="0" smtClean="0"/>
              <a:t>Ralph can join Sonia and </a:t>
            </a:r>
            <a:r>
              <a:rPr lang="en-US" dirty="0" err="1" smtClean="0"/>
              <a:t>María</a:t>
            </a:r>
            <a:r>
              <a:rPr lang="en-US" dirty="0" smtClean="0"/>
              <a:t> José </a:t>
            </a:r>
            <a:r>
              <a:rPr lang="en-US" dirty="0" err="1" smtClean="0"/>
              <a:t>Ranilla</a:t>
            </a:r>
            <a:r>
              <a:rPr lang="en-US" dirty="0" smtClean="0"/>
              <a:t> in </a:t>
            </a:r>
            <a:r>
              <a:rPr lang="en-US" dirty="0"/>
              <a:t>L</a:t>
            </a:r>
            <a:r>
              <a:rPr lang="en-US" dirty="0" smtClean="0"/>
              <a:t>eón to </a:t>
            </a:r>
            <a:r>
              <a:rPr lang="en-US" dirty="0"/>
              <a:t>contribute to </a:t>
            </a:r>
            <a:r>
              <a:rPr lang="en-US" dirty="0" smtClean="0"/>
              <a:t>in vitro fermentation (probably in October depending on Covid-19 evolution).  He will be co-author of the paper published.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106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163687"/>
            <a:ext cx="8694737" cy="528638"/>
          </a:xfrm>
        </p:spPr>
        <p:txBody>
          <a:bodyPr/>
          <a:lstStyle/>
          <a:p>
            <a:r>
              <a:rPr lang="en-US" b="1" dirty="0"/>
              <a:t>D</a:t>
            </a:r>
            <a:r>
              <a:rPr lang="fr-FR" b="1" dirty="0" err="1" smtClean="0"/>
              <a:t>iscussion</a:t>
            </a:r>
            <a:endParaRPr lang="fr-FR" b="1" dirty="0"/>
          </a:p>
        </p:txBody>
      </p:sp>
      <p:sp>
        <p:nvSpPr>
          <p:cNvPr id="6" name="Títu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Points</a:t>
            </a:r>
            <a:r>
              <a:rPr lang="es-ES" dirty="0" smtClean="0"/>
              <a:t> to be </a:t>
            </a:r>
            <a:r>
              <a:rPr lang="es-ES" dirty="0" err="1" smtClean="0"/>
              <a:t>discussed</a:t>
            </a:r>
            <a:endParaRPr lang="es-ES" dirty="0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11635576" cy="1631343"/>
          </a:xfrm>
        </p:spPr>
        <p:txBody>
          <a:bodyPr/>
          <a:lstStyle/>
          <a:p>
            <a:r>
              <a:rPr lang="en-US" dirty="0"/>
              <a:t>Deliverable 4.1. </a:t>
            </a:r>
            <a:r>
              <a:rPr lang="en-US" dirty="0" smtClean="0"/>
              <a:t>Pending </a:t>
            </a:r>
            <a:r>
              <a:rPr lang="en-US" dirty="0"/>
              <a:t>some minor details of some experiments [IDELE, ENMV and LPAF (INRAT</a:t>
            </a:r>
            <a:r>
              <a:rPr lang="en-US" dirty="0" smtClean="0"/>
              <a:t>)]</a:t>
            </a:r>
          </a:p>
          <a:p>
            <a:pPr algn="just"/>
            <a:r>
              <a:rPr lang="en-US" dirty="0" smtClean="0"/>
              <a:t>Progression of sub-task 4.4.</a:t>
            </a:r>
            <a:r>
              <a:rPr lang="en-GB" dirty="0"/>
              <a:t> [LPAF (INRAT</a:t>
            </a:r>
            <a:r>
              <a:rPr lang="en-GB" dirty="0" smtClean="0"/>
              <a:t>)] One or two EOs to be tested?</a:t>
            </a:r>
            <a:r>
              <a:rPr lang="fr-FR" smtClean="0"/>
              <a:t>   </a:t>
            </a:r>
            <a:endParaRPr lang="fr-FR" dirty="0" smtClean="0"/>
          </a:p>
          <a:p>
            <a:pPr algn="just"/>
            <a:r>
              <a:rPr lang="fr-FR" dirty="0" smtClean="0"/>
              <a:t>Experimental design of dairy sheep experiment mastitis), dose, samples for other WPs,  any other issue…</a:t>
            </a:r>
          </a:p>
          <a:p>
            <a:pPr algn="just"/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concern</a:t>
            </a:r>
            <a:r>
              <a:rPr lang="fr-FR" dirty="0" smtClean="0"/>
              <a:t>…..</a:t>
            </a:r>
            <a:endParaRPr lang="en-GB" dirty="0"/>
          </a:p>
          <a:p>
            <a:endParaRPr lang="en-US" dirty="0" smtClean="0"/>
          </a:p>
          <a:p>
            <a:endParaRPr lang="en-U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0221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="" xmlns:a16="http://schemas.microsoft.com/office/drawing/2014/main" id="{B32F3EC2-064C-4F8C-8A32-E3272A555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2079678"/>
            <a:ext cx="5300254" cy="1631710"/>
          </a:xfrm>
        </p:spPr>
        <p:txBody>
          <a:bodyPr/>
          <a:lstStyle/>
          <a:p>
            <a:r>
              <a:rPr lang="fr-FR" dirty="0" smtClean="0"/>
              <a:t>Work Package 4</a:t>
            </a:r>
            <a:endParaRPr lang="fr-FR" dirty="0"/>
          </a:p>
        </p:txBody>
      </p:sp>
      <p:sp>
        <p:nvSpPr>
          <p:cNvPr id="4" name="Sous-titre 3">
            <a:extLst>
              <a:ext uri="{FF2B5EF4-FFF2-40B4-BE49-F238E27FC236}">
                <a16:creationId xmlns="" xmlns:a16="http://schemas.microsoft.com/office/drawing/2014/main" id="{E57B4C33-42CA-434A-BCC4-4CEBB10F0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268" y="4788795"/>
            <a:ext cx="5430885" cy="931862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Introduction to the scientific approach</a:t>
            </a:r>
          </a:p>
          <a:p>
            <a:r>
              <a:rPr lang="en-US" dirty="0">
                <a:solidFill>
                  <a:schemeClr val="bg1"/>
                </a:solidFill>
              </a:rPr>
              <a:t>Activities and outcomes for first and second years</a:t>
            </a:r>
          </a:p>
          <a:p>
            <a:r>
              <a:rPr lang="en-US" dirty="0">
                <a:solidFill>
                  <a:schemeClr val="bg1"/>
                </a:solidFill>
              </a:rPr>
              <a:t>Short presentation of Ralph </a:t>
            </a:r>
            <a:r>
              <a:rPr lang="en-US" dirty="0" err="1">
                <a:solidFill>
                  <a:schemeClr val="bg1"/>
                </a:solidFill>
              </a:rPr>
              <a:t>Nehme’s</a:t>
            </a:r>
            <a:r>
              <a:rPr lang="en-US" dirty="0">
                <a:solidFill>
                  <a:schemeClr val="bg1"/>
                </a:solidFill>
              </a:rPr>
              <a:t> (PhD) background</a:t>
            </a:r>
          </a:p>
          <a:p>
            <a:r>
              <a:rPr lang="en-US" dirty="0">
                <a:solidFill>
                  <a:schemeClr val="bg1"/>
                </a:solidFill>
              </a:rPr>
              <a:t>Discussion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5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195" y="1082934"/>
            <a:ext cx="12383276" cy="517266"/>
          </a:xfrm>
        </p:spPr>
        <p:txBody>
          <a:bodyPr/>
          <a:lstStyle/>
          <a:p>
            <a:r>
              <a:rPr lang="fr-FR" dirty="0" smtClean="0"/>
              <a:t>Essential oils, promising alternatives to antibiotics in livestock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11269814" cy="1631343"/>
          </a:xfrm>
        </p:spPr>
        <p:txBody>
          <a:bodyPr/>
          <a:lstStyle/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Antimicrobials (e.g., </a:t>
            </a:r>
            <a:r>
              <a:rPr lang="fr-FR" dirty="0">
                <a:solidFill>
                  <a:srgbClr val="000000"/>
                </a:solidFill>
                <a:latin typeface="Open Sans"/>
              </a:rPr>
              <a:t>membrane damage, 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disruption </a:t>
            </a:r>
            <a:r>
              <a:rPr lang="fr-FR" dirty="0">
                <a:solidFill>
                  <a:srgbClr val="000000"/>
                </a:solidFill>
                <a:latin typeface="Open Sans"/>
              </a:rPr>
              <a:t>of 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quorum sensing)</a:t>
            </a: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Anti-inflammatory properties at intestinal level ( e.g.,   NF-k</a:t>
            </a:r>
            <a:r>
              <a:rPr lang="el-GR" dirty="0" smtClean="0">
                <a:solidFill>
                  <a:srgbClr val="000000"/>
                </a:solidFill>
                <a:latin typeface="Open Sans"/>
              </a:rPr>
              <a:t>β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 and   Nrf2)</a:t>
            </a: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Antioxidative properties</a:t>
            </a: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Estimulation of digestive secretions for improving nutrient digestibility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2288"/>
            <a:ext cx="8694737" cy="528638"/>
          </a:xfrm>
        </p:spPr>
        <p:txBody>
          <a:bodyPr/>
          <a:lstStyle/>
          <a:p>
            <a:r>
              <a:rPr lang="en-US" b="1" dirty="0"/>
              <a:t>Introduction to the scientific approach</a:t>
            </a:r>
          </a:p>
          <a:p>
            <a:endParaRPr lang="fr-FR" b="1" dirty="0"/>
          </a:p>
        </p:txBody>
      </p:sp>
      <p:cxnSp>
        <p:nvCxnSpPr>
          <p:cNvPr id="7" name="Conector recto de flecha 6"/>
          <p:cNvCxnSpPr/>
          <p:nvPr/>
        </p:nvCxnSpPr>
        <p:spPr>
          <a:xfrm flipH="1">
            <a:off x="6650780" y="2164976"/>
            <a:ext cx="0" cy="324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 flipV="1">
            <a:off x="8039273" y="2177573"/>
            <a:ext cx="2" cy="3382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476595" y="4562183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Inconsistent results in the literature due to several reasons</a:t>
            </a: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It is fundamental a better characterization of EOs</a:t>
            </a:r>
            <a:endParaRPr lang="en-US" dirty="0">
              <a:solidFill>
                <a:srgbClr val="000000"/>
              </a:solidFill>
              <a:latin typeface="Open Sans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In </a:t>
            </a:r>
            <a:r>
              <a:rPr lang="en-US" dirty="0" err="1" smtClean="0">
                <a:solidFill>
                  <a:srgbClr val="000000"/>
                </a:solidFill>
                <a:latin typeface="Open Sans"/>
              </a:rPr>
              <a:t>MilkQua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 WP4 (in 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vivo 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studies) will progress on the basis of previous results (e.g., WP3)</a:t>
            </a:r>
            <a:endParaRPr lang="es-ES" dirty="0" smtClean="0">
              <a:solidFill>
                <a:srgbClr val="000000"/>
              </a:solidFill>
              <a:latin typeface="Open Sans"/>
            </a:endParaRPr>
          </a:p>
          <a:p>
            <a:pPr marL="0" indent="0">
              <a:buFontTx/>
              <a:buNone/>
            </a:pPr>
            <a:endParaRPr lang="es-ES" dirty="0"/>
          </a:p>
        </p:txBody>
      </p:sp>
      <p:sp>
        <p:nvSpPr>
          <p:cNvPr id="17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 txBox="1">
            <a:spLocks/>
          </p:cNvSpPr>
          <p:nvPr/>
        </p:nvSpPr>
        <p:spPr>
          <a:xfrm>
            <a:off x="335919" y="3955090"/>
            <a:ext cx="12383276" cy="51726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 smtClean="0"/>
              <a:t>But: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8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Open Sans"/>
              </a:rPr>
              <a:t>Standardization of </a:t>
            </a:r>
            <a:r>
              <a:rPr lang="en-US" b="1" u="sng" dirty="0">
                <a:solidFill>
                  <a:srgbClr val="000000"/>
                </a:solidFill>
                <a:latin typeface="Open Sans"/>
              </a:rPr>
              <a:t>PROTOCOLS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 (T4.1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)</a:t>
            </a:r>
            <a:endParaRPr lang="en-US" dirty="0">
              <a:solidFill>
                <a:srgbClr val="000000"/>
              </a:solidFill>
              <a:latin typeface="Open Sans"/>
            </a:endParaRPr>
          </a:p>
          <a:p>
            <a:r>
              <a:rPr lang="en-US" b="1" u="sng" dirty="0">
                <a:solidFill>
                  <a:srgbClr val="000000"/>
                </a:solidFill>
                <a:latin typeface="Open Sans"/>
              </a:rPr>
              <a:t>FEED EFFICIENCY AND HEALTH STATUS 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of dairy cattle being fed EOs (T4.2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)</a:t>
            </a:r>
            <a:endParaRPr lang="en-US" dirty="0">
              <a:solidFill>
                <a:srgbClr val="000000"/>
              </a:solidFill>
              <a:latin typeface="Open Sans"/>
            </a:endParaRPr>
          </a:p>
          <a:p>
            <a:r>
              <a:rPr lang="en-US" dirty="0">
                <a:solidFill>
                  <a:srgbClr val="000000"/>
                </a:solidFill>
                <a:latin typeface="Open Sans"/>
              </a:rPr>
              <a:t>EOs as a curative solution applied directly on the udder with </a:t>
            </a:r>
            <a:r>
              <a:rPr lang="en-US" b="1" u="sng" dirty="0">
                <a:solidFill>
                  <a:srgbClr val="000000"/>
                </a:solidFill>
                <a:latin typeface="Open Sans"/>
              </a:rPr>
              <a:t>MASTITIS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 (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T4.3 and T4.4)</a:t>
            </a:r>
            <a:endParaRPr lang="en-US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89548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effectLst>
            <a:glow rad="127000">
              <a:schemeClr val="accent1">
                <a:alpha val="27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34A936"/>
                </a:solidFill>
                <a:latin typeface="Open Sans"/>
              </a:rPr>
              <a:t>Standardization of </a:t>
            </a:r>
            <a:r>
              <a:rPr lang="en-US" b="1" u="sng" dirty="0" smtClean="0">
                <a:solidFill>
                  <a:srgbClr val="34A936"/>
                </a:solidFill>
                <a:latin typeface="Open Sans"/>
              </a:rPr>
              <a:t>PROTOCOLS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 (T4.1)</a:t>
            </a:r>
            <a:endParaRPr lang="en-US" dirty="0">
              <a:solidFill>
                <a:srgbClr val="34A936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90427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34A936"/>
                </a:solidFill>
                <a:latin typeface="Open Sans"/>
              </a:rPr>
              <a:t>Standardization of </a:t>
            </a:r>
            <a:r>
              <a:rPr lang="en-US" b="1" u="sng" dirty="0">
                <a:solidFill>
                  <a:srgbClr val="34A936"/>
                </a:solidFill>
                <a:latin typeface="Open Sans"/>
              </a:rPr>
              <a:t>PROTOCOLS</a:t>
            </a:r>
            <a:r>
              <a:rPr lang="en-US" dirty="0">
                <a:solidFill>
                  <a:srgbClr val="34A936"/>
                </a:solidFill>
                <a:latin typeface="Open Sans"/>
              </a:rPr>
              <a:t> (T4.1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)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 txBox="1">
            <a:spLocks/>
          </p:cNvSpPr>
          <p:nvPr/>
        </p:nvSpPr>
        <p:spPr>
          <a:xfrm>
            <a:off x="324195" y="2876563"/>
            <a:ext cx="11269815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fr-FR" dirty="0"/>
          </a:p>
          <a:p>
            <a:endParaRPr lang="fr-FR" dirty="0"/>
          </a:p>
        </p:txBody>
      </p:sp>
      <p:sp>
        <p:nvSpPr>
          <p:cNvPr id="7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898626" y="277062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smtClean="0">
                <a:solidFill>
                  <a:srgbClr val="000000"/>
                </a:solidFill>
                <a:latin typeface="Open Sans"/>
              </a:rPr>
              <a:t>Deliverable 4.1. (CSIC, M10). </a:t>
            </a:r>
            <a:r>
              <a:rPr lang="en-US" sz="2200" b="1" u="sng" dirty="0" smtClean="0">
                <a:solidFill>
                  <a:srgbClr val="000000"/>
                </a:solidFill>
                <a:latin typeface="Open Sans"/>
              </a:rPr>
              <a:t>DELAYED</a:t>
            </a:r>
          </a:p>
          <a:p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r>
              <a:rPr lang="en-US" sz="2200" dirty="0" smtClean="0">
                <a:solidFill>
                  <a:srgbClr val="000000"/>
                </a:solidFill>
                <a:latin typeface="Open Sans"/>
              </a:rPr>
              <a:t>Pending some minor details of some experiments [IDELE, 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ENMV and LPAF (</a:t>
            </a:r>
            <a:r>
              <a:rPr lang="en-US" sz="2200" dirty="0" smtClean="0">
                <a:solidFill>
                  <a:srgbClr val="000000"/>
                </a:solidFill>
                <a:latin typeface="Open Sans"/>
              </a:rPr>
              <a:t>INRAT)]</a:t>
            </a:r>
          </a:p>
          <a:p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r>
              <a:rPr lang="en-US" sz="2200" dirty="0" smtClean="0">
                <a:solidFill>
                  <a:srgbClr val="000000"/>
                </a:solidFill>
                <a:latin typeface="Open Sans"/>
              </a:rPr>
              <a:t>READY for being submitted to PRIMA in September</a:t>
            </a:r>
          </a:p>
          <a:p>
            <a:pPr marL="0" indent="0">
              <a:buFontTx/>
              <a:buNone/>
            </a:pPr>
            <a:endParaRPr lang="en-US" sz="2200" dirty="0" smtClean="0">
              <a:solidFill>
                <a:srgbClr val="000000"/>
              </a:solidFill>
              <a:latin typeface="Open Sans"/>
            </a:endParaRPr>
          </a:p>
          <a:p>
            <a:pPr marL="0" indent="0">
              <a:buFontTx/>
              <a:buNone/>
            </a:pPr>
            <a:endParaRPr lang="en-US" sz="2200" dirty="0" smtClean="0">
              <a:solidFill>
                <a:srgbClr val="000000"/>
              </a:solidFill>
              <a:latin typeface="Open Sans"/>
            </a:endParaRPr>
          </a:p>
          <a:p>
            <a:pPr marL="0" indent="0">
              <a:buFontTx/>
              <a:buNone/>
            </a:pPr>
            <a:r>
              <a:rPr lang="en-US" sz="2200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FontTx/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7647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effectLst>
            <a:glow rad="127000">
              <a:schemeClr val="accent1">
                <a:alpha val="27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Standardization of </a:t>
            </a:r>
            <a:r>
              <a:rPr lang="en-US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PROTOCOLS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 (T4.1)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b="1" u="sng" dirty="0" smtClean="0">
                <a:solidFill>
                  <a:srgbClr val="34A936"/>
                </a:solidFill>
                <a:latin typeface="Open Sans"/>
              </a:rPr>
              <a:t>FEED EFFICIENCY AND HEALTH STATUS 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of dairy cattle being fed EOs (T4.2)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Titre 2">
            <a:extLst>
              <a:ext uri="{FF2B5EF4-FFF2-40B4-BE49-F238E27FC236}">
                <a16:creationId xmlns="" xmlns:a16="http://schemas.microsoft.com/office/drawing/2014/main" id="{CFE969F6-4E89-4820-8C8E-17D48FB1DDE6}"/>
              </a:ext>
            </a:extLst>
          </p:cNvPr>
          <p:cNvSpPr txBox="1">
            <a:spLocks/>
          </p:cNvSpPr>
          <p:nvPr/>
        </p:nvSpPr>
        <p:spPr>
          <a:xfrm>
            <a:off x="582101" y="29017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just"/>
            <a:r>
              <a:rPr lang="fr-FR" sz="2000" dirty="0" smtClean="0"/>
              <a:t>Sub-task 4.2.1. </a:t>
            </a:r>
            <a:r>
              <a:rPr lang="en-GB" sz="2000" b="0" dirty="0" smtClean="0"/>
              <a:t>Feed efficiency and health status during the replacement period of dairy calves supplied with </a:t>
            </a:r>
            <a:r>
              <a:rPr lang="en-GB" sz="2000" b="0" u="sng" dirty="0" smtClean="0"/>
              <a:t>EOs along the first two months of life</a:t>
            </a:r>
            <a:r>
              <a:rPr lang="en-GB" sz="2000" b="0" dirty="0" smtClean="0"/>
              <a:t>  (CSIC)</a:t>
            </a:r>
            <a:endParaRPr lang="en-GB" sz="2000" b="0" dirty="0"/>
          </a:p>
        </p:txBody>
      </p:sp>
      <p:grpSp>
        <p:nvGrpSpPr>
          <p:cNvPr id="6" name="9 Grupo"/>
          <p:cNvGrpSpPr/>
          <p:nvPr/>
        </p:nvGrpSpPr>
        <p:grpSpPr>
          <a:xfrm>
            <a:off x="676646" y="3619726"/>
            <a:ext cx="10849898" cy="1182795"/>
            <a:chOff x="1077643" y="1799891"/>
            <a:chExt cx="10711594" cy="1182795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9194" y="1799891"/>
              <a:ext cx="1140928" cy="1182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8 Conector recto"/>
            <p:cNvCxnSpPr/>
            <p:nvPr/>
          </p:nvCxnSpPr>
          <p:spPr>
            <a:xfrm>
              <a:off x="2122714" y="2394861"/>
              <a:ext cx="3037115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10 Conector recto"/>
            <p:cNvCxnSpPr/>
            <p:nvPr/>
          </p:nvCxnSpPr>
          <p:spPr>
            <a:xfrm>
              <a:off x="1132114" y="2394861"/>
              <a:ext cx="85997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14 CuadroTexto"/>
            <p:cNvSpPr txBox="1"/>
            <p:nvPr/>
          </p:nvSpPr>
          <p:spPr>
            <a:xfrm>
              <a:off x="1099419" y="2015332"/>
              <a:ext cx="13172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000" b="1" dirty="0" err="1" smtClean="0">
                  <a:solidFill>
                    <a:srgbClr val="FF0000"/>
                  </a:solidFill>
                </a:rPr>
                <a:t>EOs</a:t>
              </a:r>
              <a:r>
                <a:rPr lang="es-ES_tradnl" sz="2000" b="1" dirty="0" smtClean="0">
                  <a:solidFill>
                    <a:srgbClr val="FF0000"/>
                  </a:solidFill>
                </a:rPr>
                <a:t> </a:t>
              </a:r>
              <a:endParaRPr lang="es-E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15 CuadroTexto"/>
            <p:cNvSpPr txBox="1"/>
            <p:nvPr/>
          </p:nvSpPr>
          <p:spPr>
            <a:xfrm>
              <a:off x="2068293" y="2023546"/>
              <a:ext cx="3091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000" b="1" dirty="0" err="1" smtClean="0">
                  <a:solidFill>
                    <a:srgbClr val="0070C0"/>
                  </a:solidFill>
                </a:rPr>
                <a:t>Feed</a:t>
              </a:r>
              <a:r>
                <a:rPr lang="es-ES_tradnl" sz="2000" b="1" dirty="0" smtClean="0">
                  <a:solidFill>
                    <a:srgbClr val="0070C0"/>
                  </a:solidFill>
                </a:rPr>
                <a:t> </a:t>
              </a:r>
              <a:r>
                <a:rPr lang="es-ES_tradnl" sz="2000" b="1" dirty="0" err="1" smtClean="0">
                  <a:solidFill>
                    <a:srgbClr val="0070C0"/>
                  </a:solidFill>
                </a:rPr>
                <a:t>efficiency</a:t>
              </a:r>
              <a:r>
                <a:rPr lang="es-ES_tradnl" sz="2000" b="1" dirty="0" smtClean="0">
                  <a:solidFill>
                    <a:srgbClr val="0070C0"/>
                  </a:solidFill>
                </a:rPr>
                <a:t> and </a:t>
              </a:r>
              <a:r>
                <a:rPr lang="es-ES_tradnl" sz="2000" b="1" dirty="0" err="1" smtClean="0">
                  <a:solidFill>
                    <a:srgbClr val="0070C0"/>
                  </a:solidFill>
                </a:rPr>
                <a:t>health</a:t>
              </a:r>
              <a:endParaRPr lang="es-ES" sz="2000" b="1" dirty="0">
                <a:solidFill>
                  <a:srgbClr val="0070C0"/>
                </a:solidFill>
              </a:endParaRPr>
            </a:p>
          </p:txBody>
        </p:sp>
        <p:sp>
          <p:nvSpPr>
            <p:cNvPr id="12" name="18 CuadroTexto"/>
            <p:cNvSpPr txBox="1"/>
            <p:nvPr/>
          </p:nvSpPr>
          <p:spPr>
            <a:xfrm>
              <a:off x="5595255" y="2163579"/>
              <a:ext cx="2601691" cy="400110"/>
            </a:xfrm>
            <a:prstGeom prst="rect">
              <a:avLst/>
            </a:prstGeom>
            <a:ln w="28575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_tradnl" sz="2000" dirty="0" smtClean="0"/>
                <a:t>CTRL </a:t>
              </a:r>
              <a:r>
                <a:rPr lang="es-ES_tradnl" sz="2000" i="1" dirty="0" smtClean="0"/>
                <a:t>vs</a:t>
              </a:r>
              <a:r>
                <a:rPr lang="es-ES_tradnl" sz="2000" dirty="0" smtClean="0"/>
                <a:t> </a:t>
              </a:r>
              <a:r>
                <a:rPr lang="es-ES_tradnl" sz="2000" dirty="0" err="1" smtClean="0"/>
                <a:t>DOHaD</a:t>
              </a:r>
              <a:r>
                <a:rPr lang="es-ES_tradnl" sz="2000" dirty="0" smtClean="0"/>
                <a:t> </a:t>
              </a:r>
              <a:r>
                <a:rPr lang="es-ES_tradnl" sz="2000" dirty="0" err="1" smtClean="0"/>
                <a:t>group</a:t>
              </a:r>
              <a:endParaRPr lang="es-ES" sz="2000" dirty="0"/>
            </a:p>
          </p:txBody>
        </p:sp>
        <p:sp>
          <p:nvSpPr>
            <p:cNvPr id="13" name="25 CuadroTexto"/>
            <p:cNvSpPr txBox="1"/>
            <p:nvPr/>
          </p:nvSpPr>
          <p:spPr>
            <a:xfrm>
              <a:off x="1077643" y="2456709"/>
              <a:ext cx="4180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0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Birth</a:t>
              </a:r>
              <a:r>
                <a:rPr lang="es-ES_tradnl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      	                             12 M</a:t>
              </a:r>
              <a:endParaRPr lang="es-ES" sz="20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7 CuadroTexto"/>
            <p:cNvSpPr txBox="1"/>
            <p:nvPr/>
          </p:nvSpPr>
          <p:spPr>
            <a:xfrm>
              <a:off x="10295816" y="1978517"/>
              <a:ext cx="14934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dirty="0" err="1" smtClean="0"/>
                <a:t>Newborn</a:t>
              </a:r>
              <a:r>
                <a:rPr lang="es-ES_tradnl" sz="2000" dirty="0" smtClean="0"/>
                <a:t> </a:t>
              </a:r>
              <a:r>
                <a:rPr lang="es-ES_tradnl" sz="2000" dirty="0" err="1" smtClean="0"/>
                <a:t>dairy</a:t>
              </a:r>
              <a:r>
                <a:rPr lang="es-ES_tradnl" sz="2000" dirty="0" smtClean="0"/>
                <a:t> calves</a:t>
              </a:r>
              <a:endParaRPr lang="es-ES" sz="2000" dirty="0"/>
            </a:p>
          </p:txBody>
        </p:sp>
      </p:grpSp>
      <p:sp>
        <p:nvSpPr>
          <p:cNvPr id="15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898626" y="5091790"/>
            <a:ext cx="11973312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Deliverables 4.2 and 4.3. (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CSIC, M24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). </a:t>
            </a:r>
            <a:r>
              <a:rPr lang="en-US" b="1" u="sng" dirty="0" smtClean="0">
                <a:solidFill>
                  <a:srgbClr val="000000"/>
                </a:solidFill>
                <a:latin typeface="Open Sans"/>
              </a:rPr>
              <a:t>DELAYED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 between 6 and 12 months</a:t>
            </a: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Trial to be started in September 2020 (pending of Covid-19 evolution)</a:t>
            </a: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Four sampling times along 12 months (</a:t>
            </a:r>
            <a:r>
              <a:rPr lang="en-US" dirty="0" err="1" smtClean="0">
                <a:solidFill>
                  <a:srgbClr val="000000"/>
                </a:solidFill>
                <a:latin typeface="Open Sans"/>
              </a:rPr>
              <a:t>feaces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 and plasma) to be submitted to UNIMI (-omics)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57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effectLst>
            <a:glow rad="127000">
              <a:schemeClr val="accent1">
                <a:alpha val="27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Standardization of </a:t>
            </a:r>
            <a:r>
              <a:rPr lang="en-US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PROTOCOLS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 (T4.1)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b="1" u="sng" dirty="0" smtClean="0">
                <a:solidFill>
                  <a:srgbClr val="34A936"/>
                </a:solidFill>
                <a:latin typeface="Open Sans"/>
              </a:rPr>
              <a:t>FEED EFFICIENCY AND HEALTH STATUS 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of dairy cattle being fed EOs (T4.2)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Titre 2">
            <a:extLst>
              <a:ext uri="{FF2B5EF4-FFF2-40B4-BE49-F238E27FC236}">
                <a16:creationId xmlns="" xmlns:a16="http://schemas.microsoft.com/office/drawing/2014/main" id="{CFE969F6-4E89-4820-8C8E-17D48FB1DDE6}"/>
              </a:ext>
            </a:extLst>
          </p:cNvPr>
          <p:cNvSpPr txBox="1">
            <a:spLocks/>
          </p:cNvSpPr>
          <p:nvPr/>
        </p:nvSpPr>
        <p:spPr>
          <a:xfrm>
            <a:off x="582101" y="29017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just"/>
            <a:r>
              <a:rPr lang="fr-FR" sz="2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Sub-task 4.2.1. </a:t>
            </a:r>
            <a:r>
              <a:rPr lang="en-GB" sz="2000" b="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Feed efficiency and health status during the replacement period of dairy calves supplied with </a:t>
            </a:r>
            <a:r>
              <a:rPr lang="en-GB" sz="2000" b="0" u="sng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EOs along the first two months of life</a:t>
            </a:r>
            <a:r>
              <a:rPr lang="en-GB" sz="2000" b="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(CSIC)</a:t>
            </a:r>
            <a:endParaRPr lang="en-GB" sz="2000" b="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itre 2">
            <a:extLst>
              <a:ext uri="{FF2B5EF4-FFF2-40B4-BE49-F238E27FC236}">
                <a16:creationId xmlns="" xmlns:a16="http://schemas.microsoft.com/office/drawing/2014/main" id="{CFE969F6-4E89-4820-8C8E-17D48FB1DDE6}"/>
              </a:ext>
            </a:extLst>
          </p:cNvPr>
          <p:cNvSpPr txBox="1">
            <a:spLocks/>
          </p:cNvSpPr>
          <p:nvPr/>
        </p:nvSpPr>
        <p:spPr>
          <a:xfrm>
            <a:off x="582101" y="3814943"/>
            <a:ext cx="11269815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just"/>
            <a:r>
              <a:rPr lang="fr-FR" sz="2000" dirty="0" smtClean="0"/>
              <a:t>Sub-task 4.2.2.</a:t>
            </a:r>
            <a:r>
              <a:rPr lang="en-GB" sz="2000" dirty="0"/>
              <a:t> </a:t>
            </a:r>
            <a:r>
              <a:rPr lang="en-GB" sz="2000" b="0" dirty="0"/>
              <a:t>Sub-task 4.2.2. Feed efficiency, milk yield and quality and health status of adult dairy cattle supplied with </a:t>
            </a:r>
            <a:r>
              <a:rPr lang="en-GB" sz="2000" b="0" u="sng" dirty="0"/>
              <a:t>EOs during the mid-lactation</a:t>
            </a:r>
            <a:r>
              <a:rPr lang="en-GB" sz="2000" b="0" dirty="0"/>
              <a:t> [LPAF (INRAT)]</a:t>
            </a:r>
          </a:p>
          <a:p>
            <a:pPr algn="just"/>
            <a:r>
              <a:rPr lang="fr-FR" dirty="0" smtClean="0"/>
              <a:t> </a:t>
            </a:r>
            <a:endParaRPr lang="en-GB" dirty="0"/>
          </a:p>
        </p:txBody>
      </p:sp>
      <p:grpSp>
        <p:nvGrpSpPr>
          <p:cNvPr id="17" name="11 Grupo"/>
          <p:cNvGrpSpPr/>
          <p:nvPr/>
        </p:nvGrpSpPr>
        <p:grpSpPr>
          <a:xfrm>
            <a:off x="829188" y="4277381"/>
            <a:ext cx="10744248" cy="1654629"/>
            <a:chOff x="1077643" y="3029270"/>
            <a:chExt cx="10744248" cy="1654629"/>
          </a:xfrm>
        </p:grpSpPr>
        <p:grpSp>
          <p:nvGrpSpPr>
            <p:cNvPr id="18" name="35 Grupo"/>
            <p:cNvGrpSpPr/>
            <p:nvPr/>
          </p:nvGrpSpPr>
          <p:grpSpPr>
            <a:xfrm>
              <a:off x="1077643" y="3029270"/>
              <a:ext cx="9094790" cy="1654629"/>
              <a:chOff x="1077643" y="3029270"/>
              <a:chExt cx="9094790" cy="1654629"/>
            </a:xfrm>
          </p:grpSpPr>
          <p:cxnSp>
            <p:nvCxnSpPr>
              <p:cNvPr id="20" name="19 Conector recto"/>
              <p:cNvCxnSpPr/>
              <p:nvPr/>
            </p:nvCxnSpPr>
            <p:spPr>
              <a:xfrm flipV="1">
                <a:off x="1099486" y="3712044"/>
                <a:ext cx="4082114" cy="10898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20 Conector recto"/>
              <p:cNvCxnSpPr/>
              <p:nvPr/>
            </p:nvCxnSpPr>
            <p:spPr>
              <a:xfrm flipV="1">
                <a:off x="1110338" y="3494312"/>
                <a:ext cx="4071262" cy="5446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21 CuadroTexto"/>
              <p:cNvSpPr txBox="1"/>
              <p:nvPr/>
            </p:nvSpPr>
            <p:spPr>
              <a:xfrm>
                <a:off x="1077643" y="3169244"/>
                <a:ext cx="13172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2000" b="1" dirty="0" err="1" smtClean="0">
                    <a:solidFill>
                      <a:srgbClr val="FF0000"/>
                    </a:solidFill>
                  </a:rPr>
                  <a:t>EOs</a:t>
                </a:r>
                <a:endParaRPr lang="es-E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2416641" y="3177458"/>
                <a:ext cx="33092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2000" b="1" dirty="0" err="1" smtClean="0">
                    <a:solidFill>
                      <a:srgbClr val="0070C0"/>
                    </a:solidFill>
                  </a:rPr>
                  <a:t>Feed</a:t>
                </a:r>
                <a:r>
                  <a:rPr lang="es-ES_tradnl" sz="20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s-ES_tradnl" sz="2000" b="1" dirty="0" err="1" smtClean="0">
                    <a:solidFill>
                      <a:srgbClr val="0070C0"/>
                    </a:solidFill>
                  </a:rPr>
                  <a:t>efficiency</a:t>
                </a:r>
                <a:r>
                  <a:rPr lang="es-ES_tradnl" sz="2000" b="1" dirty="0" smtClean="0">
                    <a:solidFill>
                      <a:srgbClr val="0070C0"/>
                    </a:solidFill>
                  </a:rPr>
                  <a:t> and </a:t>
                </a:r>
                <a:r>
                  <a:rPr lang="es-ES_tradnl" sz="2000" b="1" dirty="0" err="1" smtClean="0">
                    <a:solidFill>
                      <a:srgbClr val="0070C0"/>
                    </a:solidFill>
                  </a:rPr>
                  <a:t>health</a:t>
                </a:r>
                <a:endParaRPr lang="es-ES" sz="20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28 CuadroTexto"/>
              <p:cNvSpPr txBox="1"/>
              <p:nvPr/>
            </p:nvSpPr>
            <p:spPr>
              <a:xfrm>
                <a:off x="2307757" y="3719481"/>
                <a:ext cx="1861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2000" b="1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Mid-lactation</a:t>
                </a:r>
                <a:endParaRPr lang="es-E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5" name="29 CuadroTexto"/>
              <p:cNvSpPr txBox="1"/>
              <p:nvPr/>
            </p:nvSpPr>
            <p:spPr>
              <a:xfrm>
                <a:off x="5595267" y="3341911"/>
                <a:ext cx="2587952" cy="716123"/>
              </a:xfrm>
              <a:prstGeom prst="rect">
                <a:avLst/>
              </a:prstGeom>
              <a:ln w="28575">
                <a:solidFill>
                  <a:srgbClr val="92D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sz="2000" dirty="0" smtClean="0"/>
                  <a:t>CTRL </a:t>
                </a:r>
                <a:r>
                  <a:rPr lang="es-ES_tradnl" sz="2000" i="1" dirty="0" smtClean="0"/>
                  <a:t>vs</a:t>
                </a:r>
                <a:r>
                  <a:rPr lang="es-ES_tradnl" sz="2000" dirty="0" smtClean="0"/>
                  <a:t> EO </a:t>
                </a:r>
                <a:r>
                  <a:rPr lang="es-ES_tradnl" sz="2000" dirty="0" err="1" smtClean="0"/>
                  <a:t>group</a:t>
                </a:r>
                <a:endParaRPr lang="es-ES_tradnl" sz="2000" dirty="0" smtClean="0"/>
              </a:p>
              <a:p>
                <a:pPr algn="ctr"/>
                <a:r>
                  <a:rPr lang="es-ES_tradnl" sz="2000" dirty="0" smtClean="0"/>
                  <a:t>2×2 </a:t>
                </a:r>
                <a:r>
                  <a:rPr lang="es-ES_tradnl" sz="2000" dirty="0" err="1" smtClean="0"/>
                  <a:t>design</a:t>
                </a:r>
                <a:endParaRPr lang="es-ES" sz="2000" dirty="0"/>
              </a:p>
            </p:txBody>
          </p:sp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61395" y="3029270"/>
                <a:ext cx="1711038" cy="1654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" name="26 CuadroTexto"/>
            <p:cNvSpPr txBox="1"/>
            <p:nvPr/>
          </p:nvSpPr>
          <p:spPr>
            <a:xfrm>
              <a:off x="10328470" y="3350149"/>
              <a:ext cx="14934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dirty="0" err="1" smtClean="0"/>
                <a:t>Adult</a:t>
              </a:r>
              <a:r>
                <a:rPr lang="es-ES_tradnl" sz="2000" dirty="0" smtClean="0"/>
                <a:t> </a:t>
              </a:r>
              <a:r>
                <a:rPr lang="es-ES_tradnl" sz="2000" dirty="0" err="1" smtClean="0"/>
                <a:t>dairy</a:t>
              </a:r>
              <a:r>
                <a:rPr lang="es-ES_tradnl" sz="2000" dirty="0" smtClean="0"/>
                <a:t> </a:t>
              </a:r>
              <a:r>
                <a:rPr lang="es-ES_tradnl" sz="2000" dirty="0" err="1" smtClean="0"/>
                <a:t>cows</a:t>
              </a:r>
              <a:endParaRPr lang="es-ES" sz="2000" dirty="0"/>
            </a:p>
          </p:txBody>
        </p:sp>
      </p:grpSp>
      <p:sp>
        <p:nvSpPr>
          <p:cNvPr id="15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1625746" y="5744442"/>
            <a:ext cx="11973312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  <a:latin typeface="Open Sans"/>
              </a:rPr>
              <a:t>Deliverables 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4.4 (</a:t>
            </a:r>
            <a:r>
              <a:rPr lang="en-US" dirty="0">
                <a:solidFill>
                  <a:srgbClr val="000000"/>
                </a:solidFill>
                <a:latin typeface="Open Sans"/>
              </a:rPr>
              <a:t>LPAF, M24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) </a:t>
            </a:r>
            <a:r>
              <a:rPr lang="en-US" b="1" u="sng" dirty="0" smtClean="0">
                <a:solidFill>
                  <a:srgbClr val="000000"/>
                </a:solidFill>
                <a:latin typeface="Open Sans"/>
              </a:rPr>
              <a:t>ON TIME, no delays</a:t>
            </a:r>
            <a:endParaRPr lang="en-US" b="1" u="sng" dirty="0" smtClean="0">
              <a:solidFill>
                <a:srgbClr val="FF0000"/>
              </a:solidFill>
              <a:latin typeface="Open Sans"/>
            </a:endParaRPr>
          </a:p>
          <a:p>
            <a:r>
              <a:rPr lang="en-US" dirty="0" smtClean="0">
                <a:latin typeface="Open Sans"/>
              </a:rPr>
              <a:t>No samples to be shifted to other WPs. 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05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List of tasks in WP4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Standardization of </a:t>
            </a:r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PROTOCOLS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 (T4.1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FEED EFFICIENCY AND HEALTH STATUS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of dairy cattle being fed EOs (T4.2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Open Sans"/>
              </a:rPr>
              <a:t>)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Open Sans"/>
            </a:endParaRPr>
          </a:p>
          <a:p>
            <a:r>
              <a:rPr lang="en-US" dirty="0">
                <a:solidFill>
                  <a:srgbClr val="34A936"/>
                </a:solidFill>
                <a:latin typeface="Open Sans"/>
              </a:rPr>
              <a:t>EOs as a curative solution applied directly on the udder with </a:t>
            </a:r>
            <a:r>
              <a:rPr lang="en-US" b="1" u="sng" dirty="0">
                <a:solidFill>
                  <a:srgbClr val="34A936"/>
                </a:solidFill>
                <a:latin typeface="Open Sans"/>
              </a:rPr>
              <a:t>MASTITIS</a:t>
            </a:r>
            <a:r>
              <a:rPr lang="en-US" dirty="0">
                <a:solidFill>
                  <a:srgbClr val="34A936"/>
                </a:solidFill>
                <a:latin typeface="Open Sans"/>
              </a:rPr>
              <a:t> (</a:t>
            </a:r>
            <a:r>
              <a:rPr lang="en-US" dirty="0" smtClean="0">
                <a:solidFill>
                  <a:srgbClr val="34A936"/>
                </a:solidFill>
                <a:latin typeface="Open Sans"/>
              </a:rPr>
              <a:t>T4.3 and T4.4)</a:t>
            </a:r>
            <a:endParaRPr lang="en-US" dirty="0">
              <a:solidFill>
                <a:srgbClr val="34A936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374701"/>
            <a:ext cx="8694737" cy="528638"/>
          </a:xfrm>
        </p:spPr>
        <p:txBody>
          <a:bodyPr/>
          <a:lstStyle/>
          <a:p>
            <a:r>
              <a:rPr lang="en-US" b="1" dirty="0"/>
              <a:t>Activities and outcomes for first and second years</a:t>
            </a:r>
          </a:p>
          <a:p>
            <a:endParaRPr lang="fr-FR" b="1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 txBox="1">
            <a:spLocks/>
          </p:cNvSpPr>
          <p:nvPr/>
        </p:nvSpPr>
        <p:spPr>
          <a:xfrm>
            <a:off x="584326" y="3300678"/>
            <a:ext cx="9469331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4.3. </a:t>
            </a:r>
            <a:r>
              <a:rPr lang="en-US" sz="2000" b="1" u="sng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Mastitis</a:t>
            </a:r>
            <a:r>
              <a:rPr lang="en-US" sz="2000" dirty="0" smtClean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under controlled conditions (CSIC and IDELE)</a:t>
            </a:r>
          </a:p>
          <a:p>
            <a:endParaRPr lang="fr-FR" dirty="0">
              <a:solidFill>
                <a:srgbClr val="34A936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118714" y="3231698"/>
            <a:ext cx="10820406" cy="1728678"/>
            <a:chOff x="696686" y="1731145"/>
            <a:chExt cx="10820406" cy="1728678"/>
          </a:xfrm>
        </p:grpSpPr>
        <p:grpSp>
          <p:nvGrpSpPr>
            <p:cNvPr id="7" name="12 Grupo"/>
            <p:cNvGrpSpPr/>
            <p:nvPr/>
          </p:nvGrpSpPr>
          <p:grpSpPr>
            <a:xfrm>
              <a:off x="696686" y="1731145"/>
              <a:ext cx="10820406" cy="1728678"/>
              <a:chOff x="696686" y="4534541"/>
              <a:chExt cx="10820406" cy="1728678"/>
            </a:xfrm>
          </p:grpSpPr>
          <p:grpSp>
            <p:nvGrpSpPr>
              <p:cNvPr id="9" name="37 Grupo"/>
              <p:cNvGrpSpPr/>
              <p:nvPr/>
            </p:nvGrpSpPr>
            <p:grpSpPr>
              <a:xfrm>
                <a:off x="696686" y="4534541"/>
                <a:ext cx="7043057" cy="1728678"/>
                <a:chOff x="696686" y="4534541"/>
                <a:chExt cx="7043057" cy="1728678"/>
              </a:xfrm>
            </p:grpSpPr>
            <p:sp>
              <p:nvSpPr>
                <p:cNvPr id="11" name="1 CuadroTexto"/>
                <p:cNvSpPr txBox="1"/>
                <p:nvPr/>
              </p:nvSpPr>
              <p:spPr>
                <a:xfrm>
                  <a:off x="6096000" y="5248520"/>
                  <a:ext cx="1643743" cy="646331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_tradnl" dirty="0" smtClean="0"/>
                    <a:t>CONTROL vs.</a:t>
                  </a:r>
                  <a:endParaRPr lang="es-ES_tradnl" dirty="0"/>
                </a:p>
                <a:p>
                  <a:pPr algn="ctr"/>
                  <a:r>
                    <a:rPr lang="es-ES_tradnl" dirty="0" err="1" smtClean="0"/>
                    <a:t>EOs</a:t>
                  </a:r>
                  <a:endParaRPr lang="es-ES_tradnl" dirty="0"/>
                </a:p>
              </p:txBody>
            </p:sp>
            <p:sp>
              <p:nvSpPr>
                <p:cNvPr id="12" name="36 CuadroTexto"/>
                <p:cNvSpPr txBox="1"/>
                <p:nvPr/>
              </p:nvSpPr>
              <p:spPr>
                <a:xfrm>
                  <a:off x="696686" y="4534541"/>
                  <a:ext cx="5921828" cy="17286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1000"/>
                    </a:spcBef>
                    <a:buClr>
                      <a:schemeClr val="accent1"/>
                    </a:buClr>
                    <a:buSzPct val="80000"/>
                  </a:pPr>
                  <a:endParaRPr lang="es-ES_tradnl" sz="2000" b="1" u="sng" dirty="0" smtClean="0"/>
                </a:p>
                <a:p>
                  <a:pPr>
                    <a:spcBef>
                      <a:spcPts val="1000"/>
                    </a:spcBef>
                    <a:buClr>
                      <a:schemeClr val="accent1"/>
                    </a:buClr>
                    <a:buSzPct val="80000"/>
                  </a:pPr>
                  <a:r>
                    <a:rPr lang="es-ES_tradnl" sz="2000" b="1" u="sng" dirty="0" smtClean="0"/>
                    <a:t> </a:t>
                  </a:r>
                  <a:endParaRPr lang="es-ES_tradnl" sz="2000" b="1" u="sng" dirty="0"/>
                </a:p>
                <a:p>
                  <a:r>
                    <a:rPr lang="es-ES_tradnl" sz="2000" b="1" dirty="0" smtClean="0">
                      <a:solidFill>
                        <a:srgbClr val="34A936"/>
                      </a:solidFill>
                    </a:rPr>
                    <a:t>1. Experimental </a:t>
                  </a:r>
                  <a:r>
                    <a:rPr lang="es-ES_tradnl" sz="2000" b="1" dirty="0" err="1" smtClean="0">
                      <a:solidFill>
                        <a:srgbClr val="34A936"/>
                      </a:solidFill>
                    </a:rPr>
                    <a:t>farm</a:t>
                  </a:r>
                  <a:r>
                    <a:rPr lang="es-ES_tradnl" sz="2000" b="1" dirty="0" smtClean="0">
                      <a:solidFill>
                        <a:srgbClr val="34A936"/>
                      </a:solidFill>
                    </a:rPr>
                    <a:t> (CSIC)</a:t>
                  </a:r>
                  <a:r>
                    <a:rPr lang="es-ES_tradnl" sz="2000" b="1" dirty="0" smtClean="0">
                      <a:solidFill>
                        <a:srgbClr val="0070C0"/>
                      </a:solidFill>
                    </a:rPr>
                    <a:t> </a:t>
                  </a:r>
                  <a:r>
                    <a:rPr lang="es-ES_tradnl" sz="2000" dirty="0" smtClean="0">
                      <a:solidFill>
                        <a:srgbClr val="0070C0"/>
                      </a:solidFill>
                    </a:rPr>
                    <a:t>(</a:t>
                  </a:r>
                  <a:r>
                    <a:rPr lang="es-ES_tradnl" sz="2000" dirty="0" err="1" smtClean="0">
                      <a:solidFill>
                        <a:srgbClr val="0070C0"/>
                      </a:solidFill>
                    </a:rPr>
                    <a:t>Bacterial</a:t>
                  </a:r>
                  <a:r>
                    <a:rPr lang="es-ES_tradnl" sz="2000" dirty="0" smtClean="0">
                      <a:solidFill>
                        <a:srgbClr val="0070C0"/>
                      </a:solidFill>
                    </a:rPr>
                    <a:t> </a:t>
                  </a:r>
                  <a:r>
                    <a:rPr lang="es-ES_tradnl" sz="2000" dirty="0" err="1" smtClean="0">
                      <a:solidFill>
                        <a:srgbClr val="0070C0"/>
                      </a:solidFill>
                    </a:rPr>
                    <a:t>count</a:t>
                  </a:r>
                  <a:r>
                    <a:rPr lang="es-ES_tradnl" sz="2000" dirty="0" smtClean="0">
                      <a:solidFill>
                        <a:srgbClr val="0070C0"/>
                      </a:solidFill>
                    </a:rPr>
                    <a:t>, SCC)  </a:t>
                  </a:r>
                </a:p>
                <a:p>
                  <a:r>
                    <a:rPr lang="es-ES_tradnl" sz="2000" dirty="0" smtClean="0">
                      <a:solidFill>
                        <a:srgbClr val="0070C0"/>
                      </a:solidFill>
                    </a:rPr>
                    <a:t> </a:t>
                  </a:r>
                  <a:endParaRPr lang="es-ES_tradnl" sz="2000" dirty="0">
                    <a:solidFill>
                      <a:srgbClr val="0070C0"/>
                    </a:solidFill>
                  </a:endParaRPr>
                </a:p>
                <a:p>
                  <a:endParaRPr lang="es-ES" dirty="0"/>
                </a:p>
              </p:txBody>
            </p:sp>
          </p:grpSp>
          <p:sp>
            <p:nvSpPr>
              <p:cNvPr id="10" name="27 CuadroTexto"/>
              <p:cNvSpPr txBox="1"/>
              <p:nvPr/>
            </p:nvSpPr>
            <p:spPr>
              <a:xfrm>
                <a:off x="10023671" y="5135407"/>
                <a:ext cx="14934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dirty="0" err="1" smtClean="0"/>
                  <a:t>Adult</a:t>
                </a:r>
                <a:r>
                  <a:rPr lang="es-ES_tradnl" dirty="0" smtClean="0"/>
                  <a:t> </a:t>
                </a:r>
                <a:r>
                  <a:rPr lang="es-ES_tradnl" dirty="0" err="1" smtClean="0"/>
                  <a:t>dairy</a:t>
                </a:r>
                <a:r>
                  <a:rPr lang="es-ES_tradnl" dirty="0" smtClean="0"/>
                  <a:t> </a:t>
                </a:r>
                <a:r>
                  <a:rPr lang="es-ES_tradnl" dirty="0" err="1" smtClean="0"/>
                  <a:t>sheep</a:t>
                </a:r>
                <a:endParaRPr lang="es-ES" dirty="0"/>
              </a:p>
            </p:txBody>
          </p:sp>
        </p:grpSp>
        <p:pic>
          <p:nvPicPr>
            <p:cNvPr id="8" name="Picture 2" descr="http://documenta.sitios.csic.es/alfresco/downloadpublic/direct/workspace/SpacesStore/34989f14-fddd-4509-b563-3ad54f65eefa/Reban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3930" y="2069988"/>
              <a:ext cx="1692835" cy="126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898626" y="4974560"/>
            <a:ext cx="11973312" cy="1631343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Preliminary study to test the safety and efficacy of EOs when applied </a:t>
            </a:r>
            <a:r>
              <a:rPr lang="en-US" dirty="0" err="1" smtClean="0">
                <a:solidFill>
                  <a:srgbClr val="000000"/>
                </a:solidFill>
                <a:latin typeface="Open Sans"/>
              </a:rPr>
              <a:t>intrammamary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 with </a:t>
            </a:r>
            <a:r>
              <a:rPr lang="en-US" dirty="0" smtClean="0">
                <a:latin typeface="Open Sans"/>
              </a:rPr>
              <a:t>DMSO</a:t>
            </a: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To be started the 21</a:t>
            </a:r>
            <a:r>
              <a:rPr lang="en-US" baseline="30000" dirty="0" smtClean="0">
                <a:solidFill>
                  <a:srgbClr val="000000"/>
                </a:solidFill>
                <a:latin typeface="Open Sans"/>
              </a:rPr>
              <a:t>st</a:t>
            </a:r>
            <a:r>
              <a:rPr lang="en-US" dirty="0" smtClean="0">
                <a:solidFill>
                  <a:srgbClr val="000000"/>
                </a:solidFill>
                <a:latin typeface="Open Sans"/>
              </a:rPr>
              <a:t> of June 2020, final results by the end of July 2020 </a:t>
            </a:r>
          </a:p>
          <a:p>
            <a:r>
              <a:rPr lang="en-US" b="1" u="sng" dirty="0" smtClean="0">
                <a:solidFill>
                  <a:srgbClr val="000000"/>
                </a:solidFill>
                <a:latin typeface="Open Sans"/>
              </a:rPr>
              <a:t>IMPORTANT: Dose to be tested (MIC? Higher than MIC?)</a:t>
            </a:r>
          </a:p>
          <a:p>
            <a:r>
              <a:rPr lang="en-US" dirty="0" smtClean="0">
                <a:solidFill>
                  <a:srgbClr val="000000"/>
                </a:solidFill>
                <a:latin typeface="Open Sans"/>
              </a:rPr>
              <a:t>We can provide samples (milk, plasma) for other WPs, if needed (-omics, milk quality….)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3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IEPROJETS-1420575277-184</_dlc_DocId>
    <_dlc_DocIdUrl xmlns="c548bc0e-6bc8-495a-98b6-29be45836de1">
      <Url>https://projets.idele.fr/milkqua/_layouts/15/DocIdRedir.aspx?ID=IEPROJETS-1420575277-184</Url>
      <Description>IEPROJETS-1420575277-184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0457CF-499C-4ABC-877B-60546D01A586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c548bc0e-6bc8-495a-98b6-29be45836de1"/>
  </ds:schemaRefs>
</ds:datastoreItem>
</file>

<file path=customXml/itemProps2.xml><?xml version="1.0" encoding="utf-8"?>
<ds:datastoreItem xmlns:ds="http://schemas.openxmlformats.org/officeDocument/2006/customXml" ds:itemID="{855ABD7A-5F01-4FC0-B3B7-23A2E68A13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19853</TotalTime>
  <Words>1120</Words>
  <Application>Microsoft Office PowerPoint</Application>
  <PresentationFormat>Grand écran</PresentationFormat>
  <Paragraphs>157</Paragraphs>
  <Slides>13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Arial</vt:lpstr>
      <vt:lpstr>Calibri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 WP 4: In vivo evaluation of bioactive molecules and extracts </vt:lpstr>
      <vt:lpstr>Work Package 4</vt:lpstr>
      <vt:lpstr>Essential oils, promising alternatives to antibiotics in livestock</vt:lpstr>
      <vt:lpstr>List of tasks in WP4</vt:lpstr>
      <vt:lpstr>List of tasks in WP4</vt:lpstr>
      <vt:lpstr>List of tasks in WP4</vt:lpstr>
      <vt:lpstr>List of tasks in WP4</vt:lpstr>
      <vt:lpstr>List of tasks in WP4</vt:lpstr>
      <vt:lpstr>List of tasks in WP4</vt:lpstr>
      <vt:lpstr>List of tasks in WP4</vt:lpstr>
      <vt:lpstr>List of tasks in WP4</vt:lpstr>
      <vt:lpstr>Ralph Nehme</vt:lpstr>
      <vt:lpstr>Points to be discussed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117</cp:revision>
  <dcterms:created xsi:type="dcterms:W3CDTF">2020-02-09T15:44:07Z</dcterms:created>
  <dcterms:modified xsi:type="dcterms:W3CDTF">2020-06-02T16:44:32Z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50f6a09f-a590-4bfa-9340-decc1546539c</vt:lpwstr>
  </property>
</Properties>
</file>