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19"/>
  </p:notesMasterIdLst>
  <p:sldIdLst>
    <p:sldId id="256" r:id="rId8"/>
    <p:sldId id="260" r:id="rId9"/>
    <p:sldId id="268" r:id="rId10"/>
    <p:sldId id="261" r:id="rId11"/>
    <p:sldId id="257" r:id="rId12"/>
    <p:sldId id="262" r:id="rId13"/>
    <p:sldId id="264" r:id="rId14"/>
    <p:sldId id="265" r:id="rId15"/>
    <p:sldId id="269" r:id="rId16"/>
    <p:sldId id="266" r:id="rId17"/>
    <p:sldId id="267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CC"/>
    <a:srgbClr val="34A936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1" autoAdjust="0"/>
    <p:restoredTop sz="83916" autoAdjust="0"/>
  </p:normalViewPr>
  <p:slideViewPr>
    <p:cSldViewPr snapToGrid="0">
      <p:cViewPr varScale="1">
        <p:scale>
          <a:sx n="101" d="100"/>
          <a:sy n="101" d="100"/>
        </p:scale>
        <p:origin x="2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EB36-84F9-4A19-B1A7-925DF75F3C32}" type="datetimeFigureOut">
              <a:rPr lang="fr-FR" smtClean="0"/>
              <a:t>04/06/2020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7ED76-D62E-40FD-9A7C-87DAE5DF5A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Communication and </a:t>
            </a:r>
            <a:r>
              <a:rPr lang="fr-FR" dirty="0" err="1" smtClean="0"/>
              <a:t>dissemination</a:t>
            </a:r>
            <a:r>
              <a:rPr lang="fr-FR" dirty="0" smtClean="0"/>
              <a:t> </a:t>
            </a:r>
            <a:r>
              <a:rPr lang="fr-FR" dirty="0" err="1" smtClean="0"/>
              <a:t>Committee</a:t>
            </a:r>
            <a:r>
              <a:rPr lang="fr-FR" dirty="0" smtClean="0"/>
              <a:t> in the 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 err="1" smtClean="0"/>
              <a:t>Executive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committee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ED76-D62E-40FD-9A7C-87DAE5DF5A0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1511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ED76-D62E-40FD-9A7C-87DAE5DF5A0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9899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Upcoming</a:t>
            </a:r>
            <a:r>
              <a:rPr lang="fr-FR" dirty="0" smtClean="0"/>
              <a:t> publications:</a:t>
            </a:r>
          </a:p>
          <a:p>
            <a:pPr marL="171450" indent="-171450">
              <a:buFontTx/>
              <a:buChar char="-"/>
            </a:pPr>
            <a:r>
              <a:rPr lang="fr-FR" dirty="0" err="1" smtClean="0"/>
              <a:t>Video</a:t>
            </a:r>
            <a:r>
              <a:rPr lang="fr-FR" dirty="0" smtClean="0"/>
              <a:t> (first)</a:t>
            </a:r>
          </a:p>
          <a:p>
            <a:pPr marL="171450" indent="-171450">
              <a:buFontTx/>
              <a:buChar char="-"/>
            </a:pPr>
            <a:r>
              <a:rPr lang="fr-FR" dirty="0" smtClean="0"/>
              <a:t>Flyer + </a:t>
            </a:r>
            <a:r>
              <a:rPr lang="fr-FR" dirty="0" err="1" smtClean="0"/>
              <a:t>template</a:t>
            </a:r>
            <a:r>
              <a:rPr lang="fr-FR" dirty="0" smtClean="0"/>
              <a:t> -&gt; 3 </a:t>
            </a:r>
            <a:r>
              <a:rPr lang="fr-FR" dirty="0" err="1" smtClean="0"/>
              <a:t>languages</a:t>
            </a:r>
            <a:endParaRPr lang="fr-FR" dirty="0" smtClean="0"/>
          </a:p>
          <a:p>
            <a:pPr marL="171450" indent="-171450">
              <a:buFontTx/>
              <a:buChar char="-"/>
            </a:pPr>
            <a:r>
              <a:rPr lang="fr-FR" dirty="0" smtClean="0"/>
              <a:t>Newsletter (3 per </a:t>
            </a:r>
            <a:r>
              <a:rPr lang="fr-FR" dirty="0" err="1" smtClean="0"/>
              <a:t>year</a:t>
            </a:r>
            <a:r>
              <a:rPr lang="fr-FR" dirty="0" smtClean="0"/>
              <a:t> in 3 </a:t>
            </a:r>
            <a:r>
              <a:rPr lang="fr-FR" dirty="0" err="1" smtClean="0"/>
              <a:t>languages</a:t>
            </a:r>
            <a:r>
              <a:rPr lang="fr-FR" dirty="0" smtClean="0"/>
              <a:t>)</a:t>
            </a:r>
          </a:p>
          <a:p>
            <a:pPr marL="171450" indent="-171450">
              <a:buFontTx/>
              <a:buChar char="-"/>
            </a:pPr>
            <a:r>
              <a:rPr lang="fr-FR" dirty="0" smtClean="0"/>
              <a:t>Events: 3R, EAAP,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etc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D1A75-9EAF-401E-9949-EC420AF77FD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5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Rémy </a:t>
            </a:r>
            <a:r>
              <a:rPr lang="fr-FR" dirty="0" err="1" smtClean="0"/>
              <a:t>started</a:t>
            </a:r>
            <a:r>
              <a:rPr lang="fr-FR" dirty="0" smtClean="0"/>
              <a:t> </a:t>
            </a:r>
            <a:r>
              <a:rPr lang="fr-FR" dirty="0" err="1" smtClean="0"/>
              <a:t>drafting</a:t>
            </a:r>
            <a:r>
              <a:rPr lang="fr-FR" dirty="0" smtClean="0"/>
              <a:t> flyer, </a:t>
            </a:r>
            <a:r>
              <a:rPr lang="fr-FR" dirty="0" err="1" smtClean="0"/>
              <a:t>video</a:t>
            </a:r>
            <a:r>
              <a:rPr lang="fr-FR" dirty="0" smtClean="0"/>
              <a:t>, poster.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validate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them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during</a:t>
            </a:r>
            <a:r>
              <a:rPr lang="fr-FR" baseline="0" dirty="0" smtClean="0"/>
              <a:t> the Project </a:t>
            </a:r>
            <a:r>
              <a:rPr lang="fr-FR" baseline="0" dirty="0" err="1" smtClean="0"/>
              <a:t>Executive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Committee</a:t>
            </a:r>
            <a:endParaRPr lang="fr-FR" dirty="0" smtClean="0"/>
          </a:p>
          <a:p>
            <a:r>
              <a:rPr lang="fr-FR" dirty="0" smtClean="0"/>
              <a:t>If possible, Remy </a:t>
            </a:r>
            <a:r>
              <a:rPr lang="fr-FR" dirty="0" err="1" smtClean="0"/>
              <a:t>will</a:t>
            </a:r>
            <a:r>
              <a:rPr lang="fr-FR" dirty="0" smtClean="0"/>
              <a:t> go to </a:t>
            </a:r>
            <a:r>
              <a:rPr lang="fr-FR" dirty="0" err="1" smtClean="0"/>
              <a:t>Tunisia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Latifa to </a:t>
            </a:r>
            <a:r>
              <a:rPr lang="fr-FR" baseline="0" dirty="0" err="1" smtClean="0"/>
              <a:t>take</a:t>
            </a:r>
            <a:r>
              <a:rPr lang="fr-FR" baseline="0" dirty="0" smtClean="0"/>
              <a:t> photos for the first </a:t>
            </a:r>
            <a:r>
              <a:rPr lang="fr-FR" baseline="0" dirty="0" err="1" smtClean="0"/>
              <a:t>video</a:t>
            </a:r>
            <a:r>
              <a:rPr lang="fr-FR" baseline="0" dirty="0" smtClean="0"/>
              <a:t>.</a:t>
            </a:r>
          </a:p>
          <a:p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meeting,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work</a:t>
            </a:r>
            <a:r>
              <a:rPr lang="fr-FR" dirty="0" smtClean="0"/>
              <a:t> on a Newsletter to </a:t>
            </a:r>
            <a:r>
              <a:rPr lang="fr-FR" dirty="0" err="1" smtClean="0"/>
              <a:t>inform</a:t>
            </a:r>
            <a:r>
              <a:rPr lang="fr-FR" dirty="0" smtClean="0"/>
              <a:t> about 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 err="1" smtClean="0"/>
              <a:t>progress</a:t>
            </a:r>
            <a:endParaRPr lang="fr-FR" dirty="0" smtClean="0"/>
          </a:p>
          <a:p>
            <a:r>
              <a:rPr lang="fr-FR" dirty="0" smtClean="0"/>
              <a:t>- </a:t>
            </a:r>
            <a:r>
              <a:rPr lang="fr-FR" dirty="0" err="1" smtClean="0"/>
              <a:t>Need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to </a:t>
            </a:r>
            <a:r>
              <a:rPr lang="fr-FR" b="1" dirty="0" err="1" smtClean="0"/>
              <a:t>create</a:t>
            </a:r>
            <a:r>
              <a:rPr lang="fr-FR" b="1" dirty="0" smtClean="0"/>
              <a:t> articles </a:t>
            </a:r>
            <a:r>
              <a:rPr lang="fr-FR" dirty="0" smtClean="0"/>
              <a:t>and </a:t>
            </a:r>
            <a:r>
              <a:rPr lang="fr-FR" dirty="0" err="1" smtClean="0"/>
              <a:t>disseminate</a:t>
            </a:r>
            <a:r>
              <a:rPr lang="fr-FR" dirty="0" smtClean="0"/>
              <a:t> the Newsletter, </a:t>
            </a:r>
            <a:r>
              <a:rPr lang="fr-FR" dirty="0" err="1" smtClean="0"/>
              <a:t>website</a:t>
            </a:r>
            <a:r>
              <a:rPr lang="fr-FR" dirty="0" smtClean="0"/>
              <a:t>, social media</a:t>
            </a:r>
          </a:p>
          <a:p>
            <a:r>
              <a:rPr lang="fr-FR" dirty="0" smtClean="0"/>
              <a:t>- You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already</a:t>
            </a:r>
            <a:r>
              <a:rPr lang="fr-FR" b="1" dirty="0" smtClean="0"/>
              <a:t> </a:t>
            </a:r>
            <a:r>
              <a:rPr lang="fr-FR" b="1" dirty="0" err="1" smtClean="0"/>
              <a:t>publish</a:t>
            </a:r>
            <a:r>
              <a:rPr lang="fr-FR" b="1" baseline="0" dirty="0" smtClean="0"/>
              <a:t> articles </a:t>
            </a:r>
            <a:r>
              <a:rPr lang="fr-FR" b="1" baseline="0" dirty="0" err="1" smtClean="0"/>
              <a:t>from</a:t>
            </a:r>
            <a:r>
              <a:rPr lang="fr-FR" b="1" baseline="0" dirty="0" smtClean="0"/>
              <a:t> the </a:t>
            </a:r>
            <a:r>
              <a:rPr lang="fr-FR" b="1" baseline="0" dirty="0" err="1" smtClean="0"/>
              <a:t>MilkQua</a:t>
            </a:r>
            <a:r>
              <a:rPr lang="fr-FR" b="1" baseline="0" dirty="0" smtClean="0"/>
              <a:t> </a:t>
            </a:r>
            <a:r>
              <a:rPr lang="fr-FR" b="1" baseline="0" dirty="0" err="1" smtClean="0"/>
              <a:t>website</a:t>
            </a:r>
            <a:r>
              <a:rPr lang="fr-FR" b="1" baseline="0" dirty="0" smtClean="0"/>
              <a:t> on </a:t>
            </a:r>
            <a:r>
              <a:rPr lang="fr-FR" b="1" baseline="0" dirty="0" err="1" smtClean="0"/>
              <a:t>your</a:t>
            </a:r>
            <a:r>
              <a:rPr lang="fr-FR" b="1" baseline="0" dirty="0" smtClean="0"/>
              <a:t> </a:t>
            </a:r>
            <a:r>
              <a:rPr lang="fr-FR" b="1" baseline="0" dirty="0" err="1" smtClean="0"/>
              <a:t>institution’s</a:t>
            </a:r>
            <a:r>
              <a:rPr lang="fr-FR" b="1" baseline="0" dirty="0" smtClean="0"/>
              <a:t> </a:t>
            </a:r>
            <a:r>
              <a:rPr lang="fr-FR" b="1" baseline="0" dirty="0" err="1" smtClean="0"/>
              <a:t>website</a:t>
            </a:r>
            <a:endParaRPr lang="fr-FR" b="1" baseline="0" dirty="0" smtClean="0"/>
          </a:p>
          <a:p>
            <a:r>
              <a:rPr lang="fr-FR" baseline="0" dirty="0" smtClean="0"/>
              <a:t>- </a:t>
            </a:r>
            <a:r>
              <a:rPr lang="fr-FR" baseline="0" dirty="0" err="1" smtClean="0"/>
              <a:t>Need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you</a:t>
            </a:r>
            <a:r>
              <a:rPr lang="fr-FR" baseline="0" dirty="0" smtClean="0"/>
              <a:t> to </a:t>
            </a:r>
            <a:r>
              <a:rPr lang="fr-FR" b="1" baseline="0" dirty="0" err="1" smtClean="0"/>
              <a:t>retwit</a:t>
            </a:r>
            <a:r>
              <a:rPr lang="fr-FR" b="1" baseline="0" dirty="0" smtClean="0"/>
              <a:t> articles </a:t>
            </a:r>
            <a:r>
              <a:rPr lang="fr-FR" b="1" baseline="0" dirty="0" err="1" smtClean="0"/>
              <a:t>from</a:t>
            </a:r>
            <a:r>
              <a:rPr lang="fr-FR" b="1" baseline="0" dirty="0" smtClean="0"/>
              <a:t> Twitter and </a:t>
            </a:r>
            <a:r>
              <a:rPr lang="fr-FR" b="1" baseline="0" dirty="0" err="1" smtClean="0"/>
              <a:t>LInkedIn</a:t>
            </a:r>
            <a:r>
              <a:rPr lang="fr-FR" b="1" baseline="0" dirty="0" smtClean="0"/>
              <a:t> </a:t>
            </a:r>
            <a:endParaRPr lang="fr-FR" b="1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ED76-D62E-40FD-9A7C-87DAE5DF5A0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205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/>
              <a:t>Do </a:t>
            </a:r>
            <a:r>
              <a:rPr lang="fr-FR" b="1" dirty="0" err="1" smtClean="0"/>
              <a:t>you</a:t>
            </a:r>
            <a:r>
              <a:rPr lang="fr-FR" b="1" dirty="0" smtClean="0"/>
              <a:t> have </a:t>
            </a:r>
            <a:r>
              <a:rPr lang="fr-FR" b="1" dirty="0" err="1" smtClean="0"/>
              <a:t>ideas</a:t>
            </a:r>
            <a:r>
              <a:rPr lang="fr-FR" b="1" dirty="0" smtClean="0"/>
              <a:t>/plans on </a:t>
            </a:r>
            <a:r>
              <a:rPr lang="fr-FR" b="1" dirty="0" err="1" smtClean="0"/>
              <a:t>events</a:t>
            </a:r>
            <a:r>
              <a:rPr lang="fr-FR" b="1" dirty="0" smtClean="0"/>
              <a:t>,</a:t>
            </a:r>
            <a:r>
              <a:rPr lang="fr-FR" b="1" baseline="0" dirty="0" smtClean="0"/>
              <a:t> meetings, </a:t>
            </a:r>
            <a:r>
              <a:rPr lang="fr-FR" b="1" baseline="0" dirty="0" err="1" smtClean="0"/>
              <a:t>opportunities</a:t>
            </a:r>
            <a:r>
              <a:rPr lang="fr-FR" b="1" baseline="0" dirty="0" smtClean="0"/>
              <a:t> for communication </a:t>
            </a:r>
            <a:r>
              <a:rPr lang="fr-FR" b="1" baseline="0" dirty="0" err="1" smtClean="0"/>
              <a:t>activities</a:t>
            </a:r>
            <a:r>
              <a:rPr lang="fr-FR" b="1" baseline="0" dirty="0" smtClean="0"/>
              <a:t>?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ED76-D62E-40FD-9A7C-87DAE5DF5A0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231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xmlns="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xmlns="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xmlns="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lkqua.eu/" TargetMode="External"/><Relationship Id="rId3" Type="http://schemas.openxmlformats.org/officeDocument/2006/relationships/hyperlink" Target="http://milkqua.eu/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ts.idele.fr/milkqua/_layouts/15/WopiFrame.aspx?sourcedoc=/milkqua/Events%20and%20meetings/Project%20Steering%20board_annual/June%204th/MilkQua%20D8.2%20%2B%208.3%20-%20General%20Roadmap.docx&amp;action=defaul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xmlns="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9909" y="2864693"/>
            <a:ext cx="6397593" cy="957036"/>
          </a:xfrm>
        </p:spPr>
        <p:txBody>
          <a:bodyPr/>
          <a:lstStyle/>
          <a:p>
            <a:r>
              <a:rPr lang="en-US" dirty="0" smtClean="0"/>
              <a:t>WP8-Communication </a:t>
            </a:r>
            <a:br>
              <a:rPr lang="en-US" dirty="0" smtClean="0"/>
            </a:br>
            <a:r>
              <a:rPr lang="en-US" dirty="0" smtClean="0"/>
              <a:t>&amp; dissemination</a:t>
            </a:r>
            <a:br>
              <a:rPr lang="en-US" dirty="0" smtClean="0"/>
            </a:br>
            <a:r>
              <a:rPr lang="en-US" dirty="0" smtClean="0"/>
              <a:t>of </a:t>
            </a:r>
            <a:r>
              <a:rPr lang="en-US" dirty="0"/>
              <a:t>the </a:t>
            </a:r>
            <a:r>
              <a:rPr lang="en-US" dirty="0" smtClean="0"/>
              <a:t>results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>
                <a:solidFill>
                  <a:schemeClr val="tx1"/>
                </a:solidFill>
              </a:rPr>
              <a:t>Steering Committee June 3</a:t>
            </a:r>
            <a:r>
              <a:rPr lang="en-US" sz="2400" baseline="30000" dirty="0" smtClean="0">
                <a:solidFill>
                  <a:schemeClr val="tx1"/>
                </a:solidFill>
              </a:rPr>
              <a:t>rd</a:t>
            </a:r>
            <a:r>
              <a:rPr lang="en-US" sz="2400" dirty="0" smtClean="0">
                <a:solidFill>
                  <a:schemeClr val="tx1"/>
                </a:solidFill>
              </a:rPr>
              <a:t>-4</a:t>
            </a:r>
            <a:r>
              <a:rPr lang="en-US" sz="2400" baseline="30000" dirty="0" smtClean="0">
                <a:solidFill>
                  <a:schemeClr val="tx1"/>
                </a:solidFill>
              </a:rPr>
              <a:t>th</a:t>
            </a:r>
            <a:r>
              <a:rPr lang="en-US" sz="2400" dirty="0" smtClean="0">
                <a:solidFill>
                  <a:schemeClr val="tx1"/>
                </a:solidFill>
              </a:rPr>
              <a:t>, 2020</a:t>
            </a:r>
            <a:r>
              <a:rPr lang="en-US" dirty="0"/>
              <a:t>	</a:t>
            </a:r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xmlns="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9314" y="4480106"/>
            <a:ext cx="6705600" cy="1049530"/>
          </a:xfrm>
        </p:spPr>
        <p:txBody>
          <a:bodyPr/>
          <a:lstStyle/>
          <a:p>
            <a:r>
              <a:rPr lang="en-US" dirty="0"/>
              <a:t>Leader: </a:t>
            </a:r>
            <a:r>
              <a:rPr lang="en-US" dirty="0" err="1" smtClean="0"/>
              <a:t>Idele</a:t>
            </a:r>
            <a:r>
              <a:rPr lang="en-US" dirty="0" smtClean="0"/>
              <a:t>, Florence Macherez</a:t>
            </a:r>
          </a:p>
          <a:p>
            <a:r>
              <a:rPr lang="en-US" dirty="0" smtClean="0"/>
              <a:t>Subcontractor: </a:t>
            </a:r>
            <a:r>
              <a:rPr lang="en-US" dirty="0" err="1" smtClean="0"/>
              <a:t>Absiskey</a:t>
            </a:r>
            <a:r>
              <a:rPr lang="en-US" smtClean="0"/>
              <a:t>, Rémy </a:t>
            </a:r>
            <a:r>
              <a:rPr lang="en-US" dirty="0" err="1" smtClean="0"/>
              <a:t>M’Gadmi</a:t>
            </a:r>
            <a:endParaRPr lang="fr-FR" dirty="0"/>
          </a:p>
        </p:txBody>
      </p:sp>
      <p:grpSp>
        <p:nvGrpSpPr>
          <p:cNvPr id="4" name="Gruppo 2">
            <a:extLst>
              <a:ext uri="{FF2B5EF4-FFF2-40B4-BE49-F238E27FC236}">
                <a16:creationId xmlns=""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=""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=""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T8.2 : Knowledge and Data Management </a:t>
            </a:r>
            <a:r>
              <a:rPr lang="en-US" dirty="0" smtClean="0"/>
              <a:t>– M1-M36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>
                <a:solidFill>
                  <a:schemeClr val="tx1"/>
                </a:solidFill>
              </a:rPr>
              <a:t>Task leader: IDELE – Other participants: All partners. </a:t>
            </a:r>
            <a:r>
              <a:rPr lang="en-US" dirty="0"/>
              <a:t>	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1940993"/>
            <a:ext cx="11269814" cy="3978544"/>
          </a:xfrm>
        </p:spPr>
        <p:txBody>
          <a:bodyPr/>
          <a:lstStyle/>
          <a:p>
            <a:pPr marL="0" indent="0">
              <a:buNone/>
            </a:pPr>
            <a:r>
              <a:rPr lang="fr-FR" sz="2200" b="1" dirty="0" err="1" smtClean="0"/>
              <a:t>Aim</a:t>
            </a:r>
            <a:r>
              <a:rPr lang="fr-FR" sz="2200" b="1" dirty="0" smtClean="0"/>
              <a:t>: Collection </a:t>
            </a:r>
            <a:r>
              <a:rPr lang="fr-FR" sz="2200" b="1" dirty="0"/>
              <a:t>information about Background, </a:t>
            </a:r>
            <a:r>
              <a:rPr lang="fr-FR" sz="2200" b="1" dirty="0" err="1"/>
              <a:t>Foreground</a:t>
            </a:r>
            <a:r>
              <a:rPr lang="fr-FR" sz="2200" b="1" dirty="0"/>
              <a:t> and </a:t>
            </a:r>
            <a:r>
              <a:rPr lang="fr-FR" sz="2200" b="1" dirty="0" err="1" smtClean="0"/>
              <a:t>Side-ground</a:t>
            </a:r>
            <a:endParaRPr lang="fr-FR" sz="2200" b="1" dirty="0" smtClean="0"/>
          </a:p>
          <a:p>
            <a:r>
              <a:rPr lang="en-US" b="1" u="sng" dirty="0" smtClean="0"/>
              <a:t>All </a:t>
            </a:r>
            <a:r>
              <a:rPr lang="en-US" b="1" u="sng" dirty="0"/>
              <a:t>(pre)publications to be stored on the collaborative </a:t>
            </a:r>
            <a:r>
              <a:rPr lang="en-US" b="1" u="sng" dirty="0" smtClean="0"/>
              <a:t>platform</a:t>
            </a:r>
          </a:p>
          <a:p>
            <a:r>
              <a:rPr lang="en-US" b="1" dirty="0" smtClean="0"/>
              <a:t>The </a:t>
            </a:r>
            <a:r>
              <a:rPr lang="en-US" b="1" u="sng" dirty="0"/>
              <a:t>editor of the deliverable </a:t>
            </a:r>
            <a:r>
              <a:rPr lang="en-US" b="1" dirty="0"/>
              <a:t>is responsible for collecting, organizing and archiving all information in relation to his/her deliverable(s) including the bibliography and web </a:t>
            </a:r>
            <a:r>
              <a:rPr lang="en-US" b="1" dirty="0" smtClean="0"/>
              <a:t>links</a:t>
            </a:r>
            <a:r>
              <a:rPr lang="en-US" dirty="0" smtClean="0"/>
              <a:t> </a:t>
            </a:r>
            <a:r>
              <a:rPr lang="en-US" dirty="0"/>
              <a:t>(reminder from Project Management 1 month before due date).	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the deliverable can be disclosed internally, its </a:t>
            </a:r>
            <a:r>
              <a:rPr lang="en-US" b="1" u="sng" dirty="0"/>
              <a:t>editor</a:t>
            </a:r>
            <a:r>
              <a:rPr lang="en-US" b="1" dirty="0"/>
              <a:t> informs the Project Executive Committee </a:t>
            </a:r>
            <a:r>
              <a:rPr lang="en-US" b="1" dirty="0" smtClean="0"/>
              <a:t>of </a:t>
            </a:r>
            <a:r>
              <a:rPr lang="en-US" b="1" dirty="0"/>
              <a:t>the dissemination potential of the deliverable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b="1" dirty="0"/>
              <a:t>Project Executive Committee</a:t>
            </a:r>
            <a:r>
              <a:rPr lang="en-US" b="1" dirty="0" smtClean="0"/>
              <a:t> </a:t>
            </a:r>
            <a:r>
              <a:rPr lang="en-US" b="1" dirty="0"/>
              <a:t>will propose to the Project Steering Board the protection strategy to apply </a:t>
            </a:r>
            <a:r>
              <a:rPr lang="en-US" b="1" dirty="0" smtClean="0"/>
              <a:t>upon </a:t>
            </a:r>
            <a:r>
              <a:rPr lang="en-US" b="1" dirty="0"/>
              <a:t>the communication/publication and </a:t>
            </a:r>
            <a:r>
              <a:rPr lang="en-US" b="1" dirty="0" smtClean="0"/>
              <a:t>IPR</a:t>
            </a:r>
            <a:endParaRPr lang="en-US" b="1" dirty="0" smtClean="0"/>
          </a:p>
          <a:p>
            <a:r>
              <a:rPr lang="en-US" dirty="0" smtClean="0"/>
              <a:t>This </a:t>
            </a:r>
            <a:r>
              <a:rPr lang="en-US" dirty="0"/>
              <a:t>task will contribute to task 8.1 – Dissemination and exploitation of the </a:t>
            </a:r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045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4195" y="1094039"/>
            <a:ext cx="11269815" cy="420558"/>
          </a:xfrm>
        </p:spPr>
        <p:txBody>
          <a:bodyPr/>
          <a:lstStyle/>
          <a:p>
            <a:r>
              <a:rPr lang="en-US" dirty="0"/>
              <a:t>T8.3 : Sustainability of MILKQUA project activities – </a:t>
            </a:r>
            <a:r>
              <a:rPr lang="en-US" dirty="0" smtClean="0"/>
              <a:t>M24-M36 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>
                <a:solidFill>
                  <a:schemeClr val="tx1"/>
                </a:solidFill>
              </a:rPr>
              <a:t>Task leader: IDELE – Other participants: All partners.</a:t>
            </a:r>
            <a:endParaRPr lang="fr-FR" sz="2200" dirty="0">
              <a:solidFill>
                <a:schemeClr val="tx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1828590"/>
            <a:ext cx="11269814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/>
              <a:t>Aim: ensure sustainability after the end of the project </a:t>
            </a:r>
            <a:r>
              <a:rPr lang="en-US" sz="2200" b="1" dirty="0" smtClean="0"/>
              <a:t>itself</a:t>
            </a:r>
            <a:endParaRPr lang="en-US" sz="2200" b="1" dirty="0"/>
          </a:p>
          <a:p>
            <a:r>
              <a:rPr lang="en-US" dirty="0"/>
              <a:t>Companies and stakeholders will support the sustainability of the action. </a:t>
            </a:r>
          </a:p>
          <a:p>
            <a:r>
              <a:rPr lang="en-US" b="1" dirty="0"/>
              <a:t>The Quality Milk Program (QMP) </a:t>
            </a:r>
            <a:r>
              <a:rPr lang="en-US" dirty="0"/>
              <a:t>developed by MILKQUA will be implemented along the value chain even after the end of the project. </a:t>
            </a:r>
          </a:p>
          <a:p>
            <a:r>
              <a:rPr lang="en-US" dirty="0"/>
              <a:t>MILKQUA plans to keep alive the website for at least three years to support the </a:t>
            </a:r>
            <a:r>
              <a:rPr lang="en-US" dirty="0" err="1"/>
              <a:t>sutainability</a:t>
            </a:r>
            <a:r>
              <a:rPr lang="en-US" dirty="0"/>
              <a:t> of project activities. 	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i="1" dirty="0"/>
              <a:t>Implementation of QMP to be discussed with Tunisian partners </a:t>
            </a: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 smtClean="0"/>
              <a:t>and </a:t>
            </a:r>
            <a:r>
              <a:rPr lang="en-US" b="1" i="1" dirty="0"/>
              <a:t>stakeholders (WP2</a:t>
            </a:r>
            <a:r>
              <a:rPr lang="en-US" b="1" i="1" dirty="0" smtClean="0"/>
              <a:t>) during a stakeholder meeting? When?</a:t>
            </a:r>
            <a:endParaRPr lang="en-US" b="1" i="1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383" y="4321743"/>
            <a:ext cx="2626798" cy="193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3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Objectives of the WP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1676190"/>
            <a:ext cx="11269814" cy="481169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 ensure the extensive communication, dissemination and transfer of the results. </a:t>
            </a:r>
          </a:p>
          <a:p>
            <a:pPr marL="0" indent="0">
              <a:buNone/>
            </a:pPr>
            <a:r>
              <a:rPr lang="en-US" dirty="0"/>
              <a:t>WP8 is the main interface between the project and the outside </a:t>
            </a:r>
            <a:r>
              <a:rPr lang="en-US" dirty="0" smtClean="0"/>
              <a:t>world: </a:t>
            </a:r>
            <a:r>
              <a:rPr lang="en-US" b="1" dirty="0"/>
              <a:t>stakeholders, industry mainly SMEs, </a:t>
            </a:r>
            <a:r>
              <a:rPr lang="en-US" b="1" dirty="0" smtClean="0"/>
              <a:t>policy makers </a:t>
            </a:r>
            <a:r>
              <a:rPr lang="en-US" b="1" dirty="0"/>
              <a:t>and regulators, consumers and </a:t>
            </a:r>
            <a:r>
              <a:rPr lang="en-US" b="1" dirty="0" smtClean="0"/>
              <a:t>academics…</a:t>
            </a:r>
          </a:p>
          <a:p>
            <a:pPr marL="0" indent="0">
              <a:buNone/>
            </a:pPr>
            <a:r>
              <a:rPr lang="en-US" b="1" dirty="0" smtClean="0"/>
              <a:t>Aim</a:t>
            </a:r>
            <a:r>
              <a:rPr lang="en-US" b="1" dirty="0"/>
              <a:t>: </a:t>
            </a:r>
            <a:endParaRPr lang="en-US" b="1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making </a:t>
            </a:r>
            <a:r>
              <a:rPr lang="en-US" dirty="0"/>
              <a:t>the </a:t>
            </a:r>
            <a:r>
              <a:rPr lang="en-US" b="1" dirty="0"/>
              <a:t>results of the </a:t>
            </a:r>
            <a:r>
              <a:rPr lang="en-US" b="1" dirty="0" smtClean="0"/>
              <a:t>project well spread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ensure </a:t>
            </a:r>
            <a:r>
              <a:rPr lang="en-US" dirty="0"/>
              <a:t>the effective </a:t>
            </a:r>
            <a:r>
              <a:rPr lang="en-US" b="1" dirty="0" smtClean="0"/>
              <a:t>transfer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establish </a:t>
            </a:r>
            <a:r>
              <a:rPr lang="en-US" dirty="0"/>
              <a:t>links with related </a:t>
            </a:r>
            <a:r>
              <a:rPr lang="en-US" b="1" dirty="0"/>
              <a:t>ongoing research </a:t>
            </a:r>
            <a:r>
              <a:rPr lang="en-US" b="1" dirty="0" smtClean="0"/>
              <a:t>initiatives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managing </a:t>
            </a:r>
            <a:r>
              <a:rPr lang="en-US" dirty="0"/>
              <a:t>the </a:t>
            </a:r>
            <a:r>
              <a:rPr lang="en-US" b="1" dirty="0"/>
              <a:t>foreground knowledge </a:t>
            </a:r>
            <a:r>
              <a:rPr lang="en-US" dirty="0"/>
              <a:t>and protecting it as </a:t>
            </a:r>
            <a:r>
              <a:rPr lang="en-US" dirty="0" smtClean="0"/>
              <a:t>appropriate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b="1" dirty="0" smtClean="0"/>
              <a:t>exploring </a:t>
            </a:r>
            <a:r>
              <a:rPr lang="en-US" b="1" dirty="0"/>
              <a:t>and assessing emerging application areas</a:t>
            </a:r>
            <a:r>
              <a:rPr lang="en-US" dirty="0"/>
              <a:t> and potential innovation and competitiveness, and </a:t>
            </a:r>
            <a:r>
              <a:rPr lang="en-US" b="1" dirty="0"/>
              <a:t>setting the foundations for future commercial exploitation</a:t>
            </a:r>
            <a:r>
              <a:rPr lang="en-US" dirty="0"/>
              <a:t> and </a:t>
            </a:r>
            <a:r>
              <a:rPr lang="en-US" dirty="0" smtClean="0"/>
              <a:t>opportunities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 smtClean="0"/>
              <a:t>the </a:t>
            </a:r>
            <a:r>
              <a:rPr lang="en-US" dirty="0"/>
              <a:t>communication plan is designed to </a:t>
            </a:r>
            <a:r>
              <a:rPr lang="en-US" b="1" dirty="0"/>
              <a:t>facilitate the targeted communities to assess, accept and adopt the new knowledge generated by the MILKQUA </a:t>
            </a:r>
            <a:r>
              <a:rPr lang="en-US" b="1" dirty="0" smtClean="0"/>
              <a:t>project</a:t>
            </a:r>
            <a:endParaRPr lang="en-US" b="1" dirty="0"/>
          </a:p>
          <a:p>
            <a:pPr marL="0" indent="0">
              <a:buNone/>
            </a:pPr>
            <a:r>
              <a:rPr lang="en-US" b="1" i="1" dirty="0" smtClean="0"/>
              <a:t>Parts </a:t>
            </a:r>
            <a:r>
              <a:rPr lang="en-US" b="1" i="1" dirty="0"/>
              <a:t>of the activities have been subcontracted to </a:t>
            </a:r>
            <a:r>
              <a:rPr lang="en-US" b="1" i="1" dirty="0" err="1"/>
              <a:t>Absiskey</a:t>
            </a:r>
            <a:r>
              <a:rPr lang="en-US" b="1" i="1" dirty="0"/>
              <a:t>. </a:t>
            </a:r>
            <a:r>
              <a:rPr lang="en-US" dirty="0"/>
              <a:t>	</a:t>
            </a:r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6900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It’s</a:t>
            </a:r>
            <a:r>
              <a:rPr lang="fr-FR" dirty="0" smtClean="0"/>
              <a:t> all about </a:t>
            </a:r>
            <a:r>
              <a:rPr lang="fr-FR" dirty="0" err="1" smtClean="0"/>
              <a:t>boosting</a:t>
            </a:r>
            <a:r>
              <a:rPr lang="fr-FR" dirty="0" smtClean="0"/>
              <a:t> </a:t>
            </a:r>
            <a:r>
              <a:rPr lang="fr-FR" dirty="0" err="1" smtClean="0"/>
              <a:t>project</a:t>
            </a:r>
            <a:r>
              <a:rPr lang="fr-FR" dirty="0" smtClean="0"/>
              <a:t> impacts…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Facilitate the development of </a:t>
            </a:r>
            <a:r>
              <a:rPr lang="en-US" b="1" dirty="0"/>
              <a:t>new norms and standard for hazards prediction and risk </a:t>
            </a:r>
            <a:r>
              <a:rPr lang="en-US" b="1" dirty="0" smtClean="0"/>
              <a:t>assessment</a:t>
            </a:r>
            <a:endParaRPr lang="en-US" b="1" dirty="0"/>
          </a:p>
          <a:p>
            <a:r>
              <a:rPr lang="en-US" dirty="0"/>
              <a:t>Develop </a:t>
            </a:r>
            <a:r>
              <a:rPr lang="en-US" b="1" dirty="0"/>
              <a:t>new procedures for qualifying and classifying production sites and </a:t>
            </a:r>
            <a:r>
              <a:rPr lang="en-US" b="1" dirty="0" smtClean="0"/>
              <a:t>zoning </a:t>
            </a:r>
            <a:endParaRPr lang="en-US" b="1" dirty="0"/>
          </a:p>
          <a:p>
            <a:r>
              <a:rPr lang="en-US" dirty="0"/>
              <a:t>Implement </a:t>
            </a:r>
            <a:r>
              <a:rPr lang="en-US" b="1" dirty="0"/>
              <a:t>new systems and devices for food-safety monitoring </a:t>
            </a:r>
            <a:r>
              <a:rPr lang="en-US" dirty="0"/>
              <a:t>along the entire food chain and </a:t>
            </a:r>
            <a:r>
              <a:rPr lang="en-US" b="1" dirty="0"/>
              <a:t>best practices for all the food value chain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Develop </a:t>
            </a:r>
            <a:r>
              <a:rPr lang="en-US" dirty="0"/>
              <a:t>and validate </a:t>
            </a:r>
            <a:r>
              <a:rPr lang="en-US" b="1" dirty="0"/>
              <a:t>bio-based protection </a:t>
            </a:r>
            <a:r>
              <a:rPr lang="en-US" b="1" dirty="0" smtClean="0"/>
              <a:t>practice to select </a:t>
            </a:r>
            <a:r>
              <a:rPr lang="en-US" b="1" dirty="0"/>
              <a:t>and </a:t>
            </a:r>
            <a:r>
              <a:rPr lang="en-US" b="1" dirty="0" err="1"/>
              <a:t>characterise</a:t>
            </a:r>
            <a:r>
              <a:rPr lang="en-US" b="1" dirty="0"/>
              <a:t> the natural extracts and species with protective characteristics for food </a:t>
            </a:r>
            <a:r>
              <a:rPr lang="en-US" dirty="0" smtClean="0"/>
              <a:t>production, quality and </a:t>
            </a:r>
            <a:r>
              <a:rPr lang="en-US" dirty="0"/>
              <a:t>storage</a:t>
            </a:r>
          </a:p>
          <a:p>
            <a:r>
              <a:rPr lang="en-US" dirty="0"/>
              <a:t>Increase the </a:t>
            </a:r>
            <a:r>
              <a:rPr lang="en-US" b="1" dirty="0"/>
              <a:t>awareness of the </a:t>
            </a:r>
            <a:r>
              <a:rPr lang="en-US" b="1" dirty="0" smtClean="0"/>
              <a:t>consumer</a:t>
            </a:r>
            <a:endParaRPr lang="en-US" b="1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0042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4195" y="921141"/>
            <a:ext cx="11269815" cy="420558"/>
          </a:xfrm>
        </p:spPr>
        <p:txBody>
          <a:bodyPr/>
          <a:lstStyle/>
          <a:p>
            <a:r>
              <a:rPr lang="fr-FR" dirty="0" err="1" smtClean="0"/>
              <a:t>Approach</a:t>
            </a:r>
            <a:r>
              <a:rPr lang="fr-FR" dirty="0" smtClean="0"/>
              <a:t> and </a:t>
            </a:r>
            <a:r>
              <a:rPr lang="fr-FR" dirty="0" err="1" smtClean="0"/>
              <a:t>methodology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32277" y="1470599"/>
            <a:ext cx="11410605" cy="163134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Communication </a:t>
            </a:r>
            <a:r>
              <a:rPr lang="en-US" b="1" dirty="0"/>
              <a:t>Principles:</a:t>
            </a:r>
          </a:p>
          <a:p>
            <a:r>
              <a:rPr lang="en-US" dirty="0"/>
              <a:t>Each </a:t>
            </a:r>
            <a:r>
              <a:rPr lang="en-US" dirty="0" smtClean="0"/>
              <a:t>Partner </a:t>
            </a:r>
            <a:r>
              <a:rPr lang="en-US" dirty="0"/>
              <a:t>may disseminate the results through scientific publications or </a:t>
            </a:r>
            <a:r>
              <a:rPr lang="en-US" dirty="0" smtClean="0"/>
              <a:t>conferences</a:t>
            </a:r>
            <a:endParaRPr lang="en-US" dirty="0"/>
          </a:p>
          <a:p>
            <a:r>
              <a:rPr lang="en-US" dirty="0"/>
              <a:t>The main results of </a:t>
            </a:r>
            <a:r>
              <a:rPr lang="en-US" dirty="0" err="1" smtClean="0"/>
              <a:t>MilkQua</a:t>
            </a:r>
            <a:r>
              <a:rPr lang="en-US" dirty="0" smtClean="0"/>
              <a:t> </a:t>
            </a:r>
            <a:r>
              <a:rPr lang="en-US" dirty="0"/>
              <a:t>will be available via the public deliverables that will be on the project </a:t>
            </a:r>
            <a:r>
              <a:rPr lang="en-US" dirty="0" smtClean="0"/>
              <a:t>website</a:t>
            </a:r>
          </a:p>
          <a:p>
            <a:pPr marL="0" indent="0">
              <a:buNone/>
            </a:pPr>
            <a:r>
              <a:rPr lang="en-US" b="1" dirty="0" smtClean="0"/>
              <a:t>Communication targets</a:t>
            </a:r>
            <a:r>
              <a:rPr lang="en-US" dirty="0" smtClean="0"/>
              <a:t>: </a:t>
            </a:r>
          </a:p>
          <a:p>
            <a:r>
              <a:rPr lang="en-US" b="1" dirty="0" smtClean="0"/>
              <a:t>Stakeholders: industry, </a:t>
            </a:r>
            <a:r>
              <a:rPr lang="en-US" b="1" dirty="0" smtClean="0"/>
              <a:t>farmers, advisory services…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Conferences in Tunisia: 2 per year (WP2)</a:t>
            </a:r>
            <a:br>
              <a:rPr lang="en-US" dirty="0" smtClean="0"/>
            </a:br>
            <a:r>
              <a:rPr lang="en-US" dirty="0" smtClean="0"/>
              <a:t>Newsletters: </a:t>
            </a:r>
            <a:r>
              <a:rPr lang="en-US" dirty="0" smtClean="0"/>
              <a:t>2 issues per </a:t>
            </a:r>
            <a:r>
              <a:rPr lang="en-US" dirty="0" smtClean="0"/>
              <a:t>year in English, French and Arabic</a:t>
            </a:r>
          </a:p>
          <a:p>
            <a:r>
              <a:rPr lang="en-US" b="1" dirty="0" smtClean="0"/>
              <a:t>General Public, consumers</a:t>
            </a:r>
            <a:r>
              <a:rPr lang="en-US" b="1" dirty="0"/>
              <a:t>, policy </a:t>
            </a:r>
            <a:r>
              <a:rPr lang="en-US" b="1" dirty="0" smtClean="0"/>
              <a:t>makers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/>
              <a:t>Project website: </a:t>
            </a:r>
            <a:r>
              <a:rPr lang="en-US" dirty="0"/>
              <a:t>updates at least every </a:t>
            </a:r>
            <a:r>
              <a:rPr lang="en-US" dirty="0" smtClean="0"/>
              <a:t>trimester</a:t>
            </a:r>
            <a:br>
              <a:rPr lang="en-US" dirty="0" smtClean="0"/>
            </a:br>
            <a:r>
              <a:rPr lang="en-US" dirty="0" smtClean="0"/>
              <a:t>Social Media: Twitter, LinkedIn</a:t>
            </a:r>
          </a:p>
          <a:p>
            <a:r>
              <a:rPr lang="en-US" b="1" dirty="0" smtClean="0"/>
              <a:t>The </a:t>
            </a:r>
            <a:r>
              <a:rPr lang="en-US" b="1" dirty="0"/>
              <a:t>scientific and </a:t>
            </a:r>
            <a:r>
              <a:rPr lang="en-US" b="1" dirty="0" smtClean="0"/>
              <a:t>technical/advisory services communities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Technical articles </a:t>
            </a:r>
            <a:r>
              <a:rPr lang="en-US" dirty="0"/>
              <a:t>on the results of the </a:t>
            </a:r>
            <a:r>
              <a:rPr lang="en-US" dirty="0" smtClean="0"/>
              <a:t>project</a:t>
            </a:r>
            <a:br>
              <a:rPr lang="en-US" dirty="0" smtClean="0"/>
            </a:br>
            <a:r>
              <a:rPr lang="en-US" dirty="0" smtClean="0"/>
              <a:t>Poster </a:t>
            </a:r>
            <a:r>
              <a:rPr lang="en-US" dirty="0"/>
              <a:t>presentation at least 1 scientific/technical congress per year 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results</a:t>
            </a:r>
            <a:endParaRPr lang="fr-FR" dirty="0"/>
          </a:p>
        </p:txBody>
      </p:sp>
      <p:grpSp>
        <p:nvGrpSpPr>
          <p:cNvPr id="5" name="Gruppo 2">
            <a:extLst>
              <a:ext uri="{FF2B5EF4-FFF2-40B4-BE49-F238E27FC236}">
                <a16:creationId xmlns=""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02863" y="5893370"/>
            <a:ext cx="6298634" cy="855851"/>
            <a:chOff x="3298389" y="5683239"/>
            <a:chExt cx="5534709" cy="1198501"/>
          </a:xfrm>
        </p:grpSpPr>
        <p:pic>
          <p:nvPicPr>
            <p:cNvPr id="6" name="Picture 13" descr="Risultati immagini per european commission">
              <a:extLst>
                <a:ext uri="{FF2B5EF4-FFF2-40B4-BE49-F238E27FC236}">
                  <a16:creationId xmlns=""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CasellaDiTesto 1">
              <a:extLst>
                <a:ext uri="{FF2B5EF4-FFF2-40B4-BE49-F238E27FC236}">
                  <a16:creationId xmlns=""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497" y="5826727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807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Deliverables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4" y="1774162"/>
            <a:ext cx="11867806" cy="1631343"/>
          </a:xfrm>
        </p:spPr>
        <p:txBody>
          <a:bodyPr/>
          <a:lstStyle/>
          <a:p>
            <a:r>
              <a:rPr lang="fr-FR" dirty="0" smtClean="0"/>
              <a:t>D8.1 </a:t>
            </a:r>
            <a:r>
              <a:rPr lang="fr-FR" dirty="0"/>
              <a:t>Communication and Dissemination </a:t>
            </a:r>
            <a:r>
              <a:rPr lang="fr-FR" dirty="0" err="1"/>
              <a:t>materials</a:t>
            </a:r>
            <a:r>
              <a:rPr lang="fr-FR" dirty="0"/>
              <a:t> (IDELE, </a:t>
            </a:r>
            <a:r>
              <a:rPr lang="fr-FR" b="1" dirty="0">
                <a:solidFill>
                  <a:srgbClr val="00B050"/>
                </a:solidFill>
              </a:rPr>
              <a:t>M12, </a:t>
            </a:r>
            <a:r>
              <a:rPr lang="fr-FR" dirty="0"/>
              <a:t>M24, M36). </a:t>
            </a:r>
            <a:br>
              <a:rPr lang="fr-FR" dirty="0"/>
            </a:br>
            <a:r>
              <a:rPr lang="fr-FR" dirty="0"/>
              <a:t>Task 8.1</a:t>
            </a:r>
          </a:p>
          <a:p>
            <a:r>
              <a:rPr lang="en-US" dirty="0" smtClean="0"/>
              <a:t>D8.2 </a:t>
            </a:r>
            <a:r>
              <a:rPr lang="en-US" dirty="0"/>
              <a:t>Plans for dissemination and exploitation of the results (IDELE</a:t>
            </a:r>
            <a:r>
              <a:rPr lang="en-US" b="1" dirty="0">
                <a:solidFill>
                  <a:srgbClr val="00B050"/>
                </a:solidFill>
              </a:rPr>
              <a:t>, M12, </a:t>
            </a:r>
            <a:r>
              <a:rPr lang="en-US" dirty="0"/>
              <a:t>M24, M36). </a:t>
            </a:r>
            <a:br>
              <a:rPr lang="en-US" dirty="0"/>
            </a:br>
            <a:r>
              <a:rPr lang="fr-FR" dirty="0"/>
              <a:t>Task 8.1 + 8.2 + 8.3 </a:t>
            </a:r>
          </a:p>
          <a:p>
            <a:r>
              <a:rPr lang="en-US" dirty="0" smtClean="0"/>
              <a:t>D8.3 </a:t>
            </a:r>
            <a:r>
              <a:rPr lang="en-US" dirty="0"/>
              <a:t>Completed and planned communication activities (IDELE, </a:t>
            </a:r>
            <a:r>
              <a:rPr lang="en-US" b="1" dirty="0">
                <a:solidFill>
                  <a:srgbClr val="00B050"/>
                </a:solidFill>
              </a:rPr>
              <a:t>M12, </a:t>
            </a:r>
            <a:r>
              <a:rPr lang="en-US" dirty="0"/>
              <a:t>M24, M36). </a:t>
            </a:r>
            <a:br>
              <a:rPr lang="en-US" dirty="0"/>
            </a:br>
            <a:r>
              <a:rPr lang="en-US" dirty="0"/>
              <a:t>Task  8.1</a:t>
            </a:r>
          </a:p>
          <a:p>
            <a:r>
              <a:rPr lang="en-US" dirty="0" smtClean="0"/>
              <a:t>D8.4 </a:t>
            </a:r>
            <a:r>
              <a:rPr lang="en-US" dirty="0"/>
              <a:t>Report on sustainability of MILKQUA project activities and results (IDELE, M36). </a:t>
            </a:r>
            <a:br>
              <a:rPr lang="en-US" dirty="0"/>
            </a:br>
            <a:r>
              <a:rPr lang="en-US" dirty="0"/>
              <a:t>Task 8.3 	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87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195" y="896983"/>
            <a:ext cx="11269815" cy="572078"/>
          </a:xfrm>
        </p:spPr>
        <p:txBody>
          <a:bodyPr/>
          <a:lstStyle/>
          <a:p>
            <a:r>
              <a:rPr lang="en-US" dirty="0"/>
              <a:t>T8.1 : Dissemination and Communication activities </a:t>
            </a:r>
            <a:r>
              <a:rPr lang="en-US" dirty="0" smtClean="0"/>
              <a:t>– M1-M36 </a:t>
            </a:r>
            <a:r>
              <a:rPr lang="en-US" dirty="0"/>
              <a:t/>
            </a:r>
            <a:br>
              <a:rPr lang="en-US" dirty="0"/>
            </a:br>
            <a:r>
              <a:rPr lang="en-US" sz="2000" dirty="0">
                <a:solidFill>
                  <a:schemeClr val="tx1"/>
                </a:solidFill>
              </a:rPr>
              <a:t>Task leader: </a:t>
            </a:r>
            <a:r>
              <a:rPr lang="en-US" sz="2000" dirty="0" smtClean="0">
                <a:solidFill>
                  <a:schemeClr val="tx1"/>
                </a:solidFill>
              </a:rPr>
              <a:t>IDELE, supported </a:t>
            </a:r>
            <a:r>
              <a:rPr lang="en-US" sz="2000" dirty="0">
                <a:solidFill>
                  <a:schemeClr val="tx1"/>
                </a:solidFill>
              </a:rPr>
              <a:t>by </a:t>
            </a:r>
            <a:r>
              <a:rPr lang="en-US" sz="2000" dirty="0" err="1" smtClean="0">
                <a:solidFill>
                  <a:schemeClr val="tx1"/>
                </a:solidFill>
              </a:rPr>
              <a:t>Absiskey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– Other participants: All partners.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1708847"/>
            <a:ext cx="11940190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200" u="sng" dirty="0" smtClean="0"/>
              <a:t>Objectives </a:t>
            </a:r>
            <a:r>
              <a:rPr lang="en-US" sz="2200" u="sng" dirty="0"/>
              <a:t>of the </a:t>
            </a:r>
            <a:r>
              <a:rPr lang="en-US" sz="2200" u="sng" dirty="0" smtClean="0"/>
              <a:t>task</a:t>
            </a:r>
          </a:p>
          <a:p>
            <a:pPr>
              <a:spcBef>
                <a:spcPts val="600"/>
              </a:spcBef>
            </a:pPr>
            <a:r>
              <a:rPr lang="en-GB" b="1" dirty="0" smtClean="0"/>
              <a:t>Make </a:t>
            </a:r>
            <a:r>
              <a:rPr lang="en-GB" b="1" dirty="0"/>
              <a:t>the project widely known </a:t>
            </a:r>
            <a:r>
              <a:rPr lang="en-GB" dirty="0"/>
              <a:t>to raise awareness on the project and stimulate </a:t>
            </a:r>
            <a:r>
              <a:rPr lang="en-GB" dirty="0" smtClean="0"/>
              <a:t>interest</a:t>
            </a:r>
          </a:p>
          <a:p>
            <a:pPr>
              <a:spcBef>
                <a:spcPts val="600"/>
              </a:spcBef>
            </a:pPr>
            <a:r>
              <a:rPr lang="en-GB" b="1" dirty="0" smtClean="0"/>
              <a:t>Disseminate </a:t>
            </a:r>
            <a:r>
              <a:rPr lang="en-GB" b="1" dirty="0"/>
              <a:t>the results </a:t>
            </a:r>
            <a:r>
              <a:rPr lang="en-GB" dirty="0"/>
              <a:t>and transfer the knowledge generated by the project</a:t>
            </a:r>
            <a:endParaRPr lang="en-US" b="1" i="1" dirty="0"/>
          </a:p>
          <a:p>
            <a:pPr marL="0" indent="0">
              <a:buNone/>
            </a:pPr>
            <a:r>
              <a:rPr lang="en-GB" sz="2200" u="sng" dirty="0" smtClean="0"/>
              <a:t>Activities to be undertaken </a:t>
            </a:r>
            <a:r>
              <a:rPr lang="fr-FR" sz="2200" u="sng" dirty="0" err="1" smtClean="0"/>
              <a:t>during</a:t>
            </a:r>
            <a:r>
              <a:rPr lang="fr-FR" sz="2200" u="sng" dirty="0" smtClean="0"/>
              <a:t> the </a:t>
            </a:r>
            <a:r>
              <a:rPr lang="fr-FR" sz="2200" u="sng" dirty="0" err="1" smtClean="0"/>
              <a:t>project</a:t>
            </a:r>
            <a:endParaRPr lang="en-US" sz="2200" u="sng" dirty="0" smtClean="0"/>
          </a:p>
          <a:p>
            <a:r>
              <a:rPr lang="en-US" b="1" dirty="0" smtClean="0">
                <a:solidFill>
                  <a:srgbClr val="00B050"/>
                </a:solidFill>
              </a:rPr>
              <a:t>Creating </a:t>
            </a:r>
            <a:r>
              <a:rPr lang="en-US" b="1" dirty="0">
                <a:solidFill>
                  <a:srgbClr val="00B050"/>
                </a:solidFill>
              </a:rPr>
              <a:t>the project visual identity and publishing the public dissemination materials via the project </a:t>
            </a:r>
            <a:r>
              <a:rPr lang="en-US" b="1" dirty="0" smtClean="0">
                <a:solidFill>
                  <a:srgbClr val="00B050"/>
                </a:solidFill>
              </a:rPr>
              <a:t>channels </a:t>
            </a:r>
            <a:r>
              <a:rPr lang="en-US" b="1" dirty="0">
                <a:solidFill>
                  <a:srgbClr val="00B050"/>
                </a:solidFill>
              </a:rPr>
              <a:t>of </a:t>
            </a:r>
            <a:r>
              <a:rPr lang="en-US" b="1" dirty="0" smtClean="0">
                <a:solidFill>
                  <a:srgbClr val="00B050"/>
                </a:solidFill>
              </a:rPr>
              <a:t>communication: </a:t>
            </a:r>
            <a:r>
              <a:rPr lang="en-US" i="1" dirty="0" smtClean="0">
                <a:solidFill>
                  <a:srgbClr val="00B050"/>
                </a:solidFill>
              </a:rPr>
              <a:t>website</a:t>
            </a:r>
            <a:r>
              <a:rPr lang="en-US" i="1" dirty="0">
                <a:solidFill>
                  <a:srgbClr val="00B050"/>
                </a:solidFill>
              </a:rPr>
              <a:t>, </a:t>
            </a:r>
            <a:r>
              <a:rPr lang="en-US" i="1" dirty="0" smtClean="0">
                <a:solidFill>
                  <a:srgbClr val="00B050"/>
                </a:solidFill>
              </a:rPr>
              <a:t>2 social </a:t>
            </a:r>
            <a:r>
              <a:rPr lang="en-US" i="1" dirty="0">
                <a:solidFill>
                  <a:srgbClr val="00B050"/>
                </a:solidFill>
              </a:rPr>
              <a:t>networks</a:t>
            </a:r>
            <a:r>
              <a:rPr lang="en-US" i="1" dirty="0" smtClean="0">
                <a:solidFill>
                  <a:srgbClr val="00B050"/>
                </a:solidFill>
              </a:rPr>
              <a:t>, 1 poster, 2 videos, </a:t>
            </a:r>
            <a:r>
              <a:rPr lang="en-US" i="1" dirty="0"/>
              <a:t>2 flyers</a:t>
            </a:r>
            <a:r>
              <a:rPr lang="en-US" i="1" dirty="0" smtClean="0"/>
              <a:t>, 4-6 newsletters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Designing </a:t>
            </a:r>
            <a:r>
              <a:rPr lang="en-US" b="1" dirty="0">
                <a:solidFill>
                  <a:srgbClr val="00B050"/>
                </a:solidFill>
              </a:rPr>
              <a:t>and </a:t>
            </a:r>
            <a:r>
              <a:rPr lang="en-US" b="1" dirty="0" smtClean="0">
                <a:solidFill>
                  <a:srgbClr val="00B050"/>
                </a:solidFill>
              </a:rPr>
              <a:t>circulating </a:t>
            </a:r>
            <a:r>
              <a:rPr lang="en-US" b="1" dirty="0">
                <a:solidFill>
                  <a:srgbClr val="00B050"/>
                </a:solidFill>
              </a:rPr>
              <a:t>templates for external communication by the </a:t>
            </a:r>
            <a:r>
              <a:rPr lang="en-US" b="1" dirty="0" smtClean="0">
                <a:solidFill>
                  <a:srgbClr val="00B050"/>
                </a:solidFill>
              </a:rPr>
              <a:t>partners: </a:t>
            </a:r>
            <a:r>
              <a:rPr lang="en-US" dirty="0" err="1" smtClean="0">
                <a:solidFill>
                  <a:srgbClr val="00B050"/>
                </a:solidFill>
              </a:rPr>
              <a:t>powerpoint</a:t>
            </a:r>
            <a:r>
              <a:rPr lang="en-US" dirty="0" smtClean="0">
                <a:solidFill>
                  <a:srgbClr val="00B050"/>
                </a:solidFill>
              </a:rPr>
              <a:t>, word templates</a:t>
            </a:r>
          </a:p>
          <a:p>
            <a:r>
              <a:rPr lang="en-US" dirty="0" smtClean="0"/>
              <a:t>Sharing among </a:t>
            </a:r>
            <a:r>
              <a:rPr lang="en-US" dirty="0"/>
              <a:t>all the partners </a:t>
            </a:r>
            <a:r>
              <a:rPr lang="en-US" dirty="0" smtClean="0"/>
              <a:t>project-related </a:t>
            </a:r>
            <a:r>
              <a:rPr lang="en-US" dirty="0"/>
              <a:t>events and </a:t>
            </a:r>
            <a:r>
              <a:rPr lang="en-US" dirty="0" smtClean="0"/>
              <a:t>conferences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Shaping </a:t>
            </a:r>
            <a:r>
              <a:rPr lang="en-US" b="1" dirty="0">
                <a:solidFill>
                  <a:srgbClr val="00B050"/>
                </a:solidFill>
              </a:rPr>
              <a:t>and updating messages for </a:t>
            </a:r>
            <a:r>
              <a:rPr lang="en-US" b="1" dirty="0" smtClean="0">
                <a:solidFill>
                  <a:srgbClr val="00B050"/>
                </a:solidFill>
              </a:rPr>
              <a:t>dissemination</a:t>
            </a:r>
            <a:endParaRPr lang="en-US" dirty="0" smtClean="0"/>
          </a:p>
          <a:p>
            <a:r>
              <a:rPr lang="en-US" dirty="0" smtClean="0"/>
              <a:t>Communicating </a:t>
            </a:r>
            <a:r>
              <a:rPr lang="en-US" dirty="0"/>
              <a:t>with general public and </a:t>
            </a:r>
            <a:r>
              <a:rPr lang="en-US" dirty="0" smtClean="0"/>
              <a:t>consumers</a:t>
            </a:r>
          </a:p>
          <a:p>
            <a:r>
              <a:rPr lang="en-US" dirty="0" smtClean="0"/>
              <a:t>Organizing </a:t>
            </a:r>
            <a:r>
              <a:rPr lang="en-US" dirty="0"/>
              <a:t>specific training activities to members of academia and </a:t>
            </a:r>
            <a:r>
              <a:rPr lang="en-US" dirty="0" smtClean="0"/>
              <a:t>industry</a:t>
            </a:r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7113069" y="6416674"/>
            <a:ext cx="5151316" cy="44132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i="1" dirty="0" smtClean="0">
                <a:solidFill>
                  <a:srgbClr val="00B050"/>
                </a:solidFill>
              </a:rPr>
              <a:t>In green: action achieved during the first year</a:t>
            </a:r>
            <a:endParaRPr lang="en-US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hlinkClick r:id="rId3"/>
          </p:cNvPr>
          <p:cNvPicPr/>
          <p:nvPr/>
        </p:nvPicPr>
        <p:blipFill rotWithShape="1">
          <a:blip r:embed="rId4"/>
          <a:srcRect r="29083" b="55616"/>
          <a:stretch/>
        </p:blipFill>
        <p:spPr>
          <a:xfrm>
            <a:off x="2367437" y="1446064"/>
            <a:ext cx="3412356" cy="2147976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 b="50628"/>
          <a:stretch/>
        </p:blipFill>
        <p:spPr bwMode="auto">
          <a:xfrm>
            <a:off x="0" y="5248918"/>
            <a:ext cx="2267636" cy="1302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01"/>
          <a:stretch/>
        </p:blipFill>
        <p:spPr bwMode="auto">
          <a:xfrm>
            <a:off x="2438705" y="4758342"/>
            <a:ext cx="1229360" cy="1874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307" y="3586675"/>
            <a:ext cx="2168525" cy="29808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 14">
            <a:hlinkClick r:id="rId8"/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5986914" y="750233"/>
            <a:ext cx="6205086" cy="1657602"/>
          </a:xfrm>
          <a:prstGeom prst="rect">
            <a:avLst/>
          </a:prstGeom>
        </p:spPr>
      </p:pic>
      <p:pic>
        <p:nvPicPr>
          <p:cNvPr id="17" name="Image 16"/>
          <p:cNvPicPr/>
          <p:nvPr/>
        </p:nvPicPr>
        <p:blipFill rotWithShape="1">
          <a:blip r:embed="rId10"/>
          <a:srcRect l="24339" r="32557"/>
          <a:stretch/>
        </p:blipFill>
        <p:spPr bwMode="auto">
          <a:xfrm>
            <a:off x="43986" y="1447818"/>
            <a:ext cx="2223650" cy="3670032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898468" y="2407835"/>
            <a:ext cx="6728214" cy="4144068"/>
          </a:xfrm>
          <a:ln>
            <a:solidFill>
              <a:srgbClr val="34A936"/>
            </a:solidFill>
          </a:ln>
        </p:spPr>
        <p:txBody>
          <a:bodyPr/>
          <a:lstStyle/>
          <a:p>
            <a:r>
              <a:rPr lang="en-US" dirty="0" smtClean="0"/>
              <a:t>Twitter </a:t>
            </a:r>
            <a:r>
              <a:rPr lang="en-US" dirty="0"/>
              <a:t>and LinkedIn: April 2019 – kick off meeting</a:t>
            </a:r>
          </a:p>
          <a:p>
            <a:r>
              <a:rPr lang="en-US" dirty="0" smtClean="0"/>
              <a:t>Poster (first version): </a:t>
            </a:r>
            <a:r>
              <a:rPr lang="en-US" dirty="0"/>
              <a:t>June </a:t>
            </a:r>
            <a:r>
              <a:rPr lang="en-US" dirty="0" smtClean="0"/>
              <a:t>2019 – Milk Congress, Dakar</a:t>
            </a:r>
          </a:p>
          <a:p>
            <a:r>
              <a:rPr lang="en-US" dirty="0" smtClean="0"/>
              <a:t>Logo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/>
              <a:t>July 2019</a:t>
            </a:r>
          </a:p>
          <a:p>
            <a:r>
              <a:rPr lang="en-US" dirty="0"/>
              <a:t>Video (pilot</a:t>
            </a:r>
            <a:r>
              <a:rPr lang="en-US" dirty="0" smtClean="0"/>
              <a:t>), </a:t>
            </a:r>
            <a:r>
              <a:rPr lang="en-US" dirty="0"/>
              <a:t>Dec. 2019 – </a:t>
            </a:r>
            <a:r>
              <a:rPr lang="en-US" dirty="0" err="1"/>
              <a:t>Comice</a:t>
            </a:r>
            <a:r>
              <a:rPr lang="en-US" dirty="0"/>
              <a:t> Innovations, Paris</a:t>
            </a:r>
          </a:p>
          <a:p>
            <a:r>
              <a:rPr lang="en-US" dirty="0" smtClean="0"/>
              <a:t>Website, </a:t>
            </a:r>
            <a:r>
              <a:rPr lang="en-US" dirty="0"/>
              <a:t>January 2020</a:t>
            </a:r>
          </a:p>
          <a:p>
            <a:r>
              <a:rPr lang="en-US" dirty="0" err="1"/>
              <a:t>Ppt</a:t>
            </a:r>
            <a:r>
              <a:rPr lang="en-US" dirty="0"/>
              <a:t> &amp; word </a:t>
            </a:r>
            <a:r>
              <a:rPr lang="en-US" dirty="0" smtClean="0"/>
              <a:t>templates, </a:t>
            </a:r>
            <a:r>
              <a:rPr lang="en-US" dirty="0"/>
              <a:t>April 2020</a:t>
            </a:r>
          </a:p>
          <a:p>
            <a:r>
              <a:rPr lang="en-US" dirty="0"/>
              <a:t>D8.1 </a:t>
            </a:r>
            <a:r>
              <a:rPr lang="en-US" dirty="0" smtClean="0"/>
              <a:t>Communication-dissemination materials, June 20</a:t>
            </a:r>
            <a:endParaRPr lang="en-US" dirty="0"/>
          </a:p>
          <a:p>
            <a:r>
              <a:rPr lang="en-US" dirty="0" smtClean="0"/>
              <a:t>D8.2-D8.3 Communication </a:t>
            </a:r>
            <a:r>
              <a:rPr lang="en-US" dirty="0"/>
              <a:t>&amp; dissemination </a:t>
            </a:r>
            <a:r>
              <a:rPr lang="en-US" dirty="0" smtClean="0"/>
              <a:t>plan, June 20</a:t>
            </a:r>
          </a:p>
          <a:p>
            <a:r>
              <a:rPr lang="en-US" dirty="0" smtClean="0"/>
              <a:t>Draft of flyer and second poster</a:t>
            </a:r>
          </a:p>
          <a:p>
            <a:r>
              <a:rPr lang="en-US" dirty="0" smtClean="0"/>
              <a:t>Synergy meeting May 26</a:t>
            </a:r>
            <a:r>
              <a:rPr lang="en-US" baseline="30000" dirty="0" smtClean="0"/>
              <a:t>th</a:t>
            </a:r>
            <a:r>
              <a:rPr lang="en-US" dirty="0" smtClean="0"/>
              <a:t> 2020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868907" y="7774"/>
            <a:ext cx="9757775" cy="759023"/>
          </a:xfrm>
        </p:spPr>
        <p:txBody>
          <a:bodyPr/>
          <a:lstStyle/>
          <a:p>
            <a:r>
              <a:rPr lang="en-US" dirty="0"/>
              <a:t>WP8 - Communication and dissemination 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xmlns="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85" y="864556"/>
            <a:ext cx="11269815" cy="420558"/>
          </a:xfrm>
        </p:spPr>
        <p:txBody>
          <a:bodyPr/>
          <a:lstStyle/>
          <a:p>
            <a:r>
              <a:rPr lang="en-US" dirty="0"/>
              <a:t>What have we achieved so far?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xmlns="" id="{2FC6F5F5-FBB4-4B5B-856A-15152A2E3BC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13"/>
          <a:stretch/>
        </p:blipFill>
        <p:spPr>
          <a:xfrm>
            <a:off x="2573679" y="3594040"/>
            <a:ext cx="818551" cy="104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1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47" y="922951"/>
            <a:ext cx="11269815" cy="573468"/>
          </a:xfrm>
        </p:spPr>
        <p:txBody>
          <a:bodyPr/>
          <a:lstStyle/>
          <a:p>
            <a:r>
              <a:rPr lang="en-US" dirty="0"/>
              <a:t>What should we do </a:t>
            </a:r>
            <a:r>
              <a:rPr lang="en-US" dirty="0" smtClean="0"/>
              <a:t>next this year?</a:t>
            </a: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1611697"/>
            <a:ext cx="11638679" cy="1631343"/>
          </a:xfrm>
        </p:spPr>
        <p:txBody>
          <a:bodyPr/>
          <a:lstStyle/>
          <a:p>
            <a:r>
              <a:rPr lang="en-US" b="1" dirty="0" smtClean="0"/>
              <a:t>Creating dissemination materials</a:t>
            </a:r>
            <a:r>
              <a:rPr lang="en-US" dirty="0" smtClean="0"/>
              <a:t>: 1 flyer</a:t>
            </a:r>
            <a:r>
              <a:rPr lang="en-US" dirty="0"/>
              <a:t>, </a:t>
            </a:r>
            <a:r>
              <a:rPr lang="en-US" dirty="0" smtClean="0"/>
              <a:t>1st video</a:t>
            </a:r>
            <a:r>
              <a:rPr lang="en-US" dirty="0"/>
              <a:t>, </a:t>
            </a:r>
            <a:r>
              <a:rPr lang="en-US" dirty="0" smtClean="0"/>
              <a:t>1 updated poster, 2 newsletters</a:t>
            </a:r>
            <a:endParaRPr lang="en-US" dirty="0"/>
          </a:p>
          <a:p>
            <a:r>
              <a:rPr lang="en-US" b="1" dirty="0" smtClean="0"/>
              <a:t>Updating website, social networks: </a:t>
            </a:r>
            <a:r>
              <a:rPr lang="en-US" dirty="0" smtClean="0"/>
              <a:t>especially LinkedIn (still dormant)</a:t>
            </a:r>
          </a:p>
          <a:p>
            <a:r>
              <a:rPr lang="en-US" b="1" dirty="0" smtClean="0"/>
              <a:t>Translating material (website pages, flyer) into French and Arabic</a:t>
            </a:r>
            <a:r>
              <a:rPr lang="en-US" dirty="0" smtClean="0"/>
              <a:t>: </a:t>
            </a:r>
            <a:r>
              <a:rPr lang="en-US" dirty="0" err="1" smtClean="0"/>
              <a:t>Idele</a:t>
            </a:r>
            <a:r>
              <a:rPr lang="en-US" dirty="0" smtClean="0"/>
              <a:t>, OEP, LPAM can help?</a:t>
            </a:r>
          </a:p>
          <a:p>
            <a:r>
              <a:rPr lang="en-US" b="1" dirty="0"/>
              <a:t>Disseminating </a:t>
            </a:r>
            <a:r>
              <a:rPr lang="en-US" b="1" dirty="0" smtClean="0"/>
              <a:t>communication via partners’ </a:t>
            </a:r>
            <a:r>
              <a:rPr lang="en-US" b="1" dirty="0" smtClean="0"/>
              <a:t>websites and social networks</a:t>
            </a:r>
            <a:r>
              <a:rPr lang="en-US" dirty="0" smtClean="0"/>
              <a:t>: </a:t>
            </a:r>
            <a:r>
              <a:rPr lang="en-US" dirty="0" smtClean="0"/>
              <a:t>all partners concerned</a:t>
            </a:r>
            <a:endParaRPr lang="en-US" dirty="0"/>
          </a:p>
          <a:p>
            <a:r>
              <a:rPr lang="en-US" b="1" dirty="0" smtClean="0"/>
              <a:t>Sharing among </a:t>
            </a:r>
            <a:r>
              <a:rPr lang="en-US" b="1" dirty="0"/>
              <a:t>all the partners </a:t>
            </a:r>
            <a:r>
              <a:rPr lang="en-US" b="1" dirty="0" smtClean="0"/>
              <a:t>project-related </a:t>
            </a:r>
            <a:r>
              <a:rPr lang="en-US" b="1" dirty="0"/>
              <a:t>events and </a:t>
            </a:r>
            <a:r>
              <a:rPr lang="en-US" b="1" dirty="0" smtClean="0"/>
              <a:t>conferences </a:t>
            </a:r>
            <a:r>
              <a:rPr lang="en-US" dirty="0" smtClean="0"/>
              <a:t>(see list attached)</a:t>
            </a:r>
          </a:p>
          <a:p>
            <a:r>
              <a:rPr lang="en-US" b="1" dirty="0" smtClean="0"/>
              <a:t>Shaping </a:t>
            </a:r>
            <a:r>
              <a:rPr lang="en-US" b="1" dirty="0"/>
              <a:t>and updating messages for </a:t>
            </a:r>
            <a:r>
              <a:rPr lang="en-US" b="1" dirty="0" smtClean="0"/>
              <a:t>dissemination: </a:t>
            </a:r>
            <a:r>
              <a:rPr lang="en-US" dirty="0" smtClean="0"/>
              <a:t>in collaboration with WPL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79977" y="117006"/>
            <a:ext cx="8694737" cy="528638"/>
          </a:xfrm>
        </p:spPr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47" y="4321743"/>
            <a:ext cx="2626798" cy="193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ous-titre 2">
            <a:extLst>
              <a:ext uri="{FF2B5EF4-FFF2-40B4-BE49-F238E27FC236}">
                <a16:creationId xmlns:a16="http://schemas.microsoft.com/office/drawing/2014/main" xmlns="" id="{2037F6C1-D1B6-4BB9-8A73-F841E5922B59}"/>
              </a:ext>
            </a:extLst>
          </p:cNvPr>
          <p:cNvSpPr txBox="1">
            <a:spLocks/>
          </p:cNvSpPr>
          <p:nvPr/>
        </p:nvSpPr>
        <p:spPr>
          <a:xfrm>
            <a:off x="3079977" y="4321743"/>
            <a:ext cx="8403908" cy="747159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in order to improve communication &amp;  dissemination: </a:t>
            </a:r>
          </a:p>
          <a:p>
            <a:r>
              <a:rPr lang="en-US" i="1" dirty="0" smtClean="0"/>
              <a:t>How to enrich the website and social media regularly?</a:t>
            </a:r>
            <a:endParaRPr lang="en-US" dirty="0" smtClean="0"/>
          </a:p>
          <a:p>
            <a:r>
              <a:rPr lang="en-US" i="1" dirty="0" smtClean="0"/>
              <a:t>How to develop specific communication into Arabic and French towards advisors, technicians, farmers, companies?</a:t>
            </a:r>
            <a:r>
              <a:rPr lang="en-US" dirty="0" smtClean="0"/>
              <a:t>	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en-US" b="1" dirty="0" smtClean="0">
                <a:solidFill>
                  <a:srgbClr val="4D8ECC"/>
                </a:solidFill>
              </a:rPr>
              <a:t> agreeing on a Communication and dissemination Roadmap for </a:t>
            </a:r>
            <a:r>
              <a:rPr lang="en-US" b="1" dirty="0" err="1" smtClean="0">
                <a:solidFill>
                  <a:srgbClr val="4D8ECC"/>
                </a:solidFill>
              </a:rPr>
              <a:t>MilkQua</a:t>
            </a:r>
            <a:endParaRPr lang="en-US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31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649" y="1103827"/>
            <a:ext cx="11891351" cy="573468"/>
          </a:xfrm>
        </p:spPr>
        <p:txBody>
          <a:bodyPr/>
          <a:lstStyle/>
          <a:p>
            <a:r>
              <a:rPr lang="en-US" dirty="0" err="1" smtClean="0"/>
              <a:t>MilkQua</a:t>
            </a:r>
            <a:r>
              <a:rPr lang="en-US" dirty="0" smtClean="0"/>
              <a:t> </a:t>
            </a:r>
            <a:r>
              <a:rPr lang="en-US" dirty="0"/>
              <a:t>Communication and dissemination </a:t>
            </a:r>
            <a:r>
              <a:rPr lang="en-US" dirty="0" smtClean="0"/>
              <a:t>Roadmap</a:t>
            </a:r>
            <a:br>
              <a:rPr lang="en-US" dirty="0" smtClean="0"/>
            </a:br>
            <a:r>
              <a:rPr lang="en-US" sz="2200" b="0" dirty="0" smtClean="0">
                <a:solidFill>
                  <a:schemeClr val="tx1"/>
                </a:solidFill>
              </a:rPr>
              <a:t>as part </a:t>
            </a:r>
            <a:r>
              <a:rPr lang="en-US" sz="2200" b="0" dirty="0">
                <a:solidFill>
                  <a:schemeClr val="tx1"/>
                </a:solidFill>
              </a:rPr>
              <a:t>of </a:t>
            </a:r>
            <a:r>
              <a:rPr lang="en-US" sz="2200" b="0" dirty="0" smtClean="0">
                <a:solidFill>
                  <a:schemeClr val="tx1"/>
                </a:solidFill>
                <a:hlinkClick r:id="rId3"/>
              </a:rPr>
              <a:t>D8.2 Plans </a:t>
            </a:r>
            <a:r>
              <a:rPr lang="en-US" sz="2200" b="0" dirty="0">
                <a:solidFill>
                  <a:schemeClr val="tx1"/>
                </a:solidFill>
                <a:hlinkClick r:id="rId3"/>
              </a:rPr>
              <a:t>for dissemination and exploitation of the results (IDELE, M12, M24, M36</a:t>
            </a:r>
            <a:r>
              <a:rPr lang="en-US" sz="2200" b="0" dirty="0" smtClean="0">
                <a:solidFill>
                  <a:schemeClr val="tx1"/>
                </a:solidFill>
                <a:hlinkClick r:id="rId3"/>
              </a:rPr>
              <a:t>)</a:t>
            </a:r>
            <a:r>
              <a:rPr lang="en-US" sz="2400" dirty="0" smtClean="0">
                <a:solidFill>
                  <a:schemeClr val="tx1"/>
                </a:solidFill>
                <a:hlinkClick r:id="rId3"/>
              </a:rPr>
              <a:t/>
            </a:r>
            <a:br>
              <a:rPr lang="en-US" sz="2400" dirty="0" smtClean="0">
                <a:solidFill>
                  <a:schemeClr val="tx1"/>
                </a:solidFill>
                <a:hlinkClick r:id="rId3"/>
              </a:rPr>
            </a:b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1871" y="117006"/>
            <a:ext cx="8694737" cy="528638"/>
          </a:xfrm>
        </p:spPr>
        <p:txBody>
          <a:bodyPr/>
          <a:lstStyle/>
          <a:p>
            <a:r>
              <a:rPr lang="en-US" dirty="0"/>
              <a:t>WP 8 - Communication and dissemination of the </a:t>
            </a:r>
            <a:r>
              <a:rPr lang="en-US" dirty="0" smtClean="0"/>
              <a:t>results</a:t>
            </a:r>
            <a:endParaRPr lang="fr-FR" dirty="0"/>
          </a:p>
        </p:txBody>
      </p:sp>
      <p:pic>
        <p:nvPicPr>
          <p:cNvPr id="1028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49" y="3744227"/>
            <a:ext cx="2626798" cy="193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ous-titre 2">
            <a:extLst>
              <a:ext uri="{FF2B5EF4-FFF2-40B4-BE49-F238E27FC236}">
                <a16:creationId xmlns:a16="http://schemas.microsoft.com/office/drawing/2014/main" xmlns="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649" y="2042015"/>
            <a:ext cx="4117347" cy="1631343"/>
          </a:xfrm>
        </p:spPr>
        <p:txBody>
          <a:bodyPr/>
          <a:lstStyle/>
          <a:p>
            <a:pPr marL="0" indent="0">
              <a:buNone/>
            </a:pPr>
            <a:r>
              <a:rPr lang="fr-FR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Planning </a:t>
            </a:r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communication </a:t>
            </a:r>
            <a:r>
              <a:rPr lang="en-GB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dissemination activities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l="1776" t="10526" r="30329" b="5789"/>
          <a:stretch/>
        </p:blipFill>
        <p:spPr>
          <a:xfrm>
            <a:off x="4219565" y="1677295"/>
            <a:ext cx="7972435" cy="55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9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IEPROJETS-1420575277-161</_dlc_DocId>
    <_dlc_DocIdUrl xmlns="c548bc0e-6bc8-495a-98b6-29be45836de1">
      <Url>https://projets.idele.fr/milkqua/_layouts/15/DocIdRedir.aspx?ID=IEPROJETS-1420575277-161</Url>
      <Description>IEPROJETS-1420575277-161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F8782A4-D51F-4CF4-89D8-6B569EE81B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457CF-499C-4ABC-877B-60546D01A586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c548bc0e-6bc8-495a-98b6-29be45836de1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19516</TotalTime>
  <Words>1060</Words>
  <Application>Microsoft Office PowerPoint</Application>
  <PresentationFormat>Grand écran</PresentationFormat>
  <Paragraphs>114</Paragraphs>
  <Slides>11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Calibri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WP8-Communication  &amp; dissemination of the results  Steering Committee June 3rd-4th, 2020 </vt:lpstr>
      <vt:lpstr>Objectives of the WP</vt:lpstr>
      <vt:lpstr>It’s all about boosting project impacts…</vt:lpstr>
      <vt:lpstr>Approach and methodology</vt:lpstr>
      <vt:lpstr>Deliverables</vt:lpstr>
      <vt:lpstr>T8.1 : Dissemination and Communication activities – M1-M36  Task leader: IDELE, supported by Absiskey – Other participants: All partners. </vt:lpstr>
      <vt:lpstr>What have we achieved so far?</vt:lpstr>
      <vt:lpstr>What should we do next this year?</vt:lpstr>
      <vt:lpstr>MilkQua Communication and dissemination Roadmap as part of D8.2 Plans for dissemination and exploitation of the results (IDELE, M12, M24, M36) </vt:lpstr>
      <vt:lpstr>T8.2 : Knowledge and Data Management – M1-M36  Task leader: IDELE – Other participants: All partners.  </vt:lpstr>
      <vt:lpstr>T8.3 : Sustainability of MILKQUA project activities – M24-M36  Task leader: IDELE – Other participants: All partners.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84</cp:revision>
  <dcterms:created xsi:type="dcterms:W3CDTF">2020-02-09T15:44:07Z</dcterms:created>
  <dcterms:modified xsi:type="dcterms:W3CDTF">2020-06-04T13:32:56Z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ac7595a5-3de2-414a-aeee-901e3219cf4c</vt:lpwstr>
  </property>
</Properties>
</file>