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72" r:id="rId6"/>
    <p:sldMasterId id="2147483674" r:id="rId7"/>
    <p:sldMasterId id="2147483676" r:id="rId8"/>
  </p:sldMasterIdLst>
  <p:sldIdLst>
    <p:sldId id="285" r:id="rId9"/>
    <p:sldId id="259" r:id="rId10"/>
    <p:sldId id="260" r:id="rId11"/>
    <p:sldId id="261" r:id="rId12"/>
    <p:sldId id="272" r:id="rId13"/>
    <p:sldId id="286" r:id="rId14"/>
    <p:sldId id="265" r:id="rId15"/>
    <p:sldId id="288" r:id="rId16"/>
    <p:sldId id="278" r:id="rId17"/>
    <p:sldId id="287" r:id="rId18"/>
    <p:sldId id="280" r:id="rId19"/>
    <p:sldId id="273" r:id="rId20"/>
    <p:sldId id="274" r:id="rId21"/>
    <p:sldId id="275" r:id="rId22"/>
    <p:sldId id="281" r:id="rId23"/>
    <p:sldId id="289" r:id="rId24"/>
    <p:sldId id="283" r:id="rId25"/>
    <p:sldId id="277" r:id="rId26"/>
    <p:sldId id="284" r:id="rId27"/>
    <p:sldId id="282" r:id="rId28"/>
    <p:sldId id="264" r:id="rId2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ussel Philippe" initials="RP" lastIdx="1" clrIdx="0">
    <p:extLst>
      <p:ext uri="{19B8F6BF-5375-455C-9EA6-DF929625EA0E}">
        <p15:presenceInfo xmlns:p15="http://schemas.microsoft.com/office/powerpoint/2012/main" userId="S-1-5-21-850346796-4076439462-2252230949-23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73" autoAdjust="0"/>
    <p:restoredTop sz="94660"/>
  </p:normalViewPr>
  <p:slideViewPr>
    <p:cSldViewPr snapToGrid="0">
      <p:cViewPr varScale="1">
        <p:scale>
          <a:sx n="67" d="100"/>
          <a:sy n="67" d="100"/>
        </p:scale>
        <p:origin x="36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commentAuthors" Target="commentAuthors.xml"/><Relationship Id="rId8" Type="http://schemas.openxmlformats.org/officeDocument/2006/relationships/slideMaster" Target="slideMasters/slideMaster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Classeur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Documents\PRIMA\Traitements%20base\Cellules_par_elv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Documents\PRIMA\Traitements%20base\Cellules_par_elv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G:\Documents\PRIMA\Traitements%20base\Cellules_par_elv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800" b="1" dirty="0" err="1" smtClean="0"/>
              <a:t>Prevalence</a:t>
            </a:r>
            <a:r>
              <a:rPr lang="fr-FR" sz="1800" b="1" dirty="0" smtClean="0"/>
              <a:t> </a:t>
            </a:r>
            <a:r>
              <a:rPr lang="fr-FR" sz="1800" b="1" dirty="0"/>
              <a:t>(%) </a:t>
            </a:r>
            <a:r>
              <a:rPr lang="fr-FR" sz="1800" b="1" dirty="0" smtClean="0"/>
              <a:t>of the </a:t>
            </a:r>
            <a:r>
              <a:rPr lang="fr-FR" sz="1800" b="1" baseline="0" dirty="0" err="1" smtClean="0"/>
              <a:t>bacteria</a:t>
            </a:r>
            <a:r>
              <a:rPr lang="fr-FR" sz="1800" b="1" baseline="0" dirty="0" smtClean="0"/>
              <a:t> </a:t>
            </a:r>
            <a:r>
              <a:rPr lang="fr-FR" sz="1800" b="1" baseline="0" dirty="0" err="1" smtClean="0"/>
              <a:t>isolated</a:t>
            </a:r>
            <a:r>
              <a:rPr lang="fr-FR" sz="1800" b="1" baseline="0" dirty="0" smtClean="0"/>
              <a:t> 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from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clinical</a:t>
            </a:r>
            <a:r>
              <a:rPr lang="fr-FR" sz="1800" b="1" baseline="0" dirty="0" smtClean="0"/>
              <a:t> </a:t>
            </a:r>
            <a:r>
              <a:rPr lang="fr-FR" sz="1800" b="1" baseline="0" dirty="0" err="1" smtClean="0"/>
              <a:t>mastitis</a:t>
            </a:r>
            <a:r>
              <a:rPr lang="fr-FR" sz="1800" b="1" baseline="0" dirty="0" smtClean="0"/>
              <a:t> </a:t>
            </a:r>
            <a:r>
              <a:rPr lang="fr-FR" sz="1800" b="1" dirty="0" smtClean="0"/>
              <a:t>(n=187) (2010-2019)</a:t>
            </a:r>
            <a:endParaRPr lang="fr-FR" sz="1800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%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Feuil1!$A$2:$A$8</c:f>
              <c:strCache>
                <c:ptCount val="7"/>
                <c:pt idx="0">
                  <c:v>Enterobacterie</c:v>
                </c:pt>
                <c:pt idx="1">
                  <c:v>Staphylocoque (aureus/SCN)</c:v>
                </c:pt>
                <c:pt idx="2">
                  <c:v>Strptocoque</c:v>
                </c:pt>
                <c:pt idx="3">
                  <c:v>corynebacterium</c:v>
                </c:pt>
                <c:pt idx="4">
                  <c:v>arcanobacter</c:v>
                </c:pt>
                <c:pt idx="5">
                  <c:v>pseudomonas</c:v>
                </c:pt>
                <c:pt idx="6">
                  <c:v>Autres</c:v>
                </c:pt>
              </c:strCache>
            </c:strRef>
          </c:cat>
          <c:val>
            <c:numRef>
              <c:f>Feuil1!$B$2:$B$8</c:f>
              <c:numCache>
                <c:formatCode>General</c:formatCode>
                <c:ptCount val="7"/>
                <c:pt idx="0">
                  <c:v>38.200000000000003</c:v>
                </c:pt>
                <c:pt idx="1">
                  <c:v>17.399999999999999</c:v>
                </c:pt>
                <c:pt idx="2">
                  <c:v>25</c:v>
                </c:pt>
                <c:pt idx="3">
                  <c:v>6</c:v>
                </c:pt>
                <c:pt idx="4">
                  <c:v>6.9</c:v>
                </c:pt>
                <c:pt idx="5">
                  <c:v>2.1</c:v>
                </c:pt>
                <c:pt idx="6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42616320"/>
        <c:axId val="1542616864"/>
      </c:barChart>
      <c:catAx>
        <c:axId val="1542616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42616864"/>
        <c:crosses val="autoZero"/>
        <c:auto val="1"/>
        <c:lblAlgn val="ctr"/>
        <c:lblOffset val="100"/>
        <c:noMultiLvlLbl val="0"/>
      </c:catAx>
      <c:valAx>
        <c:axId val="1542616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4261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800" b="1" dirty="0" err="1" smtClean="0"/>
              <a:t>Annual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evolution</a:t>
            </a:r>
            <a:r>
              <a:rPr lang="fr-FR" sz="1800" b="1" dirty="0" smtClean="0"/>
              <a:t> of the </a:t>
            </a:r>
            <a:r>
              <a:rPr lang="fr-FR" sz="1800" b="1" dirty="0" err="1" smtClean="0"/>
              <a:t>cell</a:t>
            </a:r>
            <a:r>
              <a:rPr lang="fr-FR" sz="1800" b="1" dirty="0" smtClean="0"/>
              <a:t> concentration of </a:t>
            </a:r>
            <a:r>
              <a:rPr lang="fr-FR" sz="1800" b="1" dirty="0" err="1" smtClean="0"/>
              <a:t>breedings</a:t>
            </a:r>
            <a:r>
              <a:rPr lang="fr-FR" sz="1800" b="1" baseline="0" dirty="0" smtClean="0"/>
              <a:t> </a:t>
            </a:r>
            <a:r>
              <a:rPr lang="fr-FR" sz="1800" b="1" baseline="0" dirty="0"/>
              <a:t>(2008-2018)</a:t>
            </a:r>
            <a:endParaRPr lang="fr-FR" sz="1800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'evolution moisannée'!$B$66</c:f>
              <c:strCache>
                <c:ptCount val="1"/>
                <c:pt idx="0">
                  <c:v>means</c:v>
                </c:pt>
              </c:strCache>
            </c:strRef>
          </c:tx>
          <c:spPr>
            <a:ln w="57150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57150">
                <a:noFill/>
              </a:ln>
              <a:effectLst/>
            </c:spPr>
          </c:marker>
          <c:cat>
            <c:numRef>
              <c:f>'evolution moisannée'!$A$67:$A$77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'evolution moisannée'!$B$67:$B$77</c:f>
              <c:numCache>
                <c:formatCode>General</c:formatCode>
                <c:ptCount val="11"/>
                <c:pt idx="0">
                  <c:v>954.98802084619058</c:v>
                </c:pt>
                <c:pt idx="1">
                  <c:v>1160.1295449024956</c:v>
                </c:pt>
                <c:pt idx="2">
                  <c:v>1029.2116757352301</c:v>
                </c:pt>
                <c:pt idx="3">
                  <c:v>869.38412073588631</c:v>
                </c:pt>
                <c:pt idx="4">
                  <c:v>1070.367803909541</c:v>
                </c:pt>
                <c:pt idx="5">
                  <c:v>998.60481541274441</c:v>
                </c:pt>
                <c:pt idx="6">
                  <c:v>1006.2687733885131</c:v>
                </c:pt>
                <c:pt idx="7">
                  <c:v>1023.7577781491915</c:v>
                </c:pt>
                <c:pt idx="8">
                  <c:v>1114.5285119352081</c:v>
                </c:pt>
                <c:pt idx="9">
                  <c:v>1188.6222379253129</c:v>
                </c:pt>
                <c:pt idx="10">
                  <c:v>1309.6423051958022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'evolution moisannée'!$C$66</c:f>
              <c:strCache>
                <c:ptCount val="1"/>
                <c:pt idx="0">
                  <c:v>geométric means</c:v>
                </c:pt>
              </c:strCache>
            </c:strRef>
          </c:tx>
          <c:spPr>
            <a:ln w="57150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57150">
                <a:noFill/>
              </a:ln>
              <a:effectLst/>
            </c:spPr>
          </c:marker>
          <c:cat>
            <c:numRef>
              <c:f>'evolution moisannée'!$A$67:$A$77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'evolution moisannée'!$C$67:$C$77</c:f>
              <c:numCache>
                <c:formatCode>General</c:formatCode>
                <c:ptCount val="11"/>
                <c:pt idx="0">
                  <c:v>665.57403516607837</c:v>
                </c:pt>
                <c:pt idx="1">
                  <c:v>795.20438866300287</c:v>
                </c:pt>
                <c:pt idx="2">
                  <c:v>754.26342632516014</c:v>
                </c:pt>
                <c:pt idx="3">
                  <c:v>544.78917415620595</c:v>
                </c:pt>
                <c:pt idx="4">
                  <c:v>726.34906102828757</c:v>
                </c:pt>
                <c:pt idx="5">
                  <c:v>669.87103937189625</c:v>
                </c:pt>
                <c:pt idx="6">
                  <c:v>794.29968980489457</c:v>
                </c:pt>
                <c:pt idx="7">
                  <c:v>768.77406750498346</c:v>
                </c:pt>
                <c:pt idx="8">
                  <c:v>762.12226427602138</c:v>
                </c:pt>
                <c:pt idx="9">
                  <c:v>881.90360693606112</c:v>
                </c:pt>
                <c:pt idx="10">
                  <c:v>947.53878834162379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42617408"/>
        <c:axId val="1542624480"/>
      </c:lineChart>
      <c:catAx>
        <c:axId val="1542617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42624480"/>
        <c:crosses val="autoZero"/>
        <c:auto val="1"/>
        <c:lblAlgn val="ctr"/>
        <c:lblOffset val="100"/>
        <c:noMultiLvlLbl val="0"/>
      </c:catAx>
      <c:valAx>
        <c:axId val="1542624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b="1" dirty="0" smtClean="0"/>
                  <a:t>X 1000 </a:t>
                </a:r>
                <a:r>
                  <a:rPr lang="fr-FR" b="1" dirty="0" err="1" smtClean="0"/>
                  <a:t>cell</a:t>
                </a:r>
                <a:r>
                  <a:rPr lang="fr-FR" b="1" dirty="0" smtClean="0"/>
                  <a:t>/</a:t>
                </a:r>
                <a:r>
                  <a:rPr lang="fr-FR" b="1" dirty="0" err="1" smtClean="0"/>
                  <a:t>mL</a:t>
                </a:r>
                <a:endParaRPr lang="fr-FR" b="1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42617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2000" b="1" i="0" baseline="0" dirty="0" err="1" smtClean="0">
                <a:effectLst/>
              </a:rPr>
              <a:t>Annual</a:t>
            </a:r>
            <a:r>
              <a:rPr lang="fr-FR" sz="2000" b="1" i="0" baseline="0" dirty="0" smtClean="0">
                <a:effectLst/>
              </a:rPr>
              <a:t> </a:t>
            </a:r>
            <a:r>
              <a:rPr lang="fr-FR" sz="2000" b="1" i="0" baseline="0" dirty="0" err="1" smtClean="0">
                <a:effectLst/>
              </a:rPr>
              <a:t>evolution</a:t>
            </a:r>
            <a:r>
              <a:rPr lang="fr-FR" sz="2000" b="1" i="0" baseline="0" dirty="0" smtClean="0">
                <a:effectLst/>
              </a:rPr>
              <a:t> of the </a:t>
            </a:r>
            <a:r>
              <a:rPr lang="fr-FR" sz="2000" b="1" i="0" baseline="0" dirty="0" err="1" smtClean="0">
                <a:effectLst/>
              </a:rPr>
              <a:t>means</a:t>
            </a:r>
            <a:r>
              <a:rPr lang="fr-FR" sz="2000" b="1" i="0" baseline="0" dirty="0" smtClean="0">
                <a:effectLst/>
              </a:rPr>
              <a:t> of CCH by </a:t>
            </a:r>
            <a:r>
              <a:rPr lang="fr-FR" sz="2000" b="1" i="0" baseline="0" dirty="0" err="1" smtClean="0">
                <a:effectLst/>
              </a:rPr>
              <a:t>region</a:t>
            </a:r>
            <a:r>
              <a:rPr lang="fr-FR" sz="2000" b="1" i="0" baseline="0" dirty="0" smtClean="0">
                <a:effectLst/>
              </a:rPr>
              <a:t> </a:t>
            </a:r>
            <a:r>
              <a:rPr lang="fr-FR" sz="2000" b="1" i="0" baseline="0" dirty="0">
                <a:effectLst/>
              </a:rPr>
              <a:t>(2008-2018)</a:t>
            </a:r>
            <a:endParaRPr lang="fr-FR" sz="2000" b="1" dirty="0">
              <a:effectLst/>
            </a:endParaRPr>
          </a:p>
        </c:rich>
      </c:tx>
      <c:layout>
        <c:manualLayout>
          <c:xMode val="edge"/>
          <c:yMode val="edge"/>
          <c:x val="0.14116318218843335"/>
          <c:y val="2.13618127600667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'evolution régions'!$B$89</c:f>
              <c:strCache>
                <c:ptCount val="1"/>
                <c:pt idx="0">
                  <c:v>Ariana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'evolution régions'!$A$90:$A$100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'evolution régions'!$B$90:$B$100</c:f>
              <c:numCache>
                <c:formatCode>General</c:formatCode>
                <c:ptCount val="11"/>
                <c:pt idx="0">
                  <c:v>1243.3611711956121</c:v>
                </c:pt>
                <c:pt idx="1">
                  <c:v>1330.3549799706113</c:v>
                </c:pt>
                <c:pt idx="2">
                  <c:v>1253.2550557709358</c:v>
                </c:pt>
                <c:pt idx="3">
                  <c:v>1025.8014688542751</c:v>
                </c:pt>
                <c:pt idx="4">
                  <c:v>1234.2572459614169</c:v>
                </c:pt>
                <c:pt idx="5">
                  <c:v>1355.6558294608401</c:v>
                </c:pt>
                <c:pt idx="6">
                  <c:v>1360.8970471546934</c:v>
                </c:pt>
                <c:pt idx="7">
                  <c:v>1493.4902147435896</c:v>
                </c:pt>
                <c:pt idx="8">
                  <c:v>1448.7281695906433</c:v>
                </c:pt>
                <c:pt idx="9">
                  <c:v>1460.2103948341189</c:v>
                </c:pt>
                <c:pt idx="10">
                  <c:v>1708.8271080533773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'evolution régions'!$C$89</c:f>
              <c:strCache>
                <c:ptCount val="1"/>
                <c:pt idx="0">
                  <c:v>Beja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'evolution régions'!$A$90:$A$100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'evolution régions'!$C$90:$C$100</c:f>
              <c:numCache>
                <c:formatCode>General</c:formatCode>
                <c:ptCount val="11"/>
                <c:pt idx="0">
                  <c:v>720.13946069709857</c:v>
                </c:pt>
                <c:pt idx="1">
                  <c:v>1031.9724906532861</c:v>
                </c:pt>
                <c:pt idx="2">
                  <c:v>995.16936688569876</c:v>
                </c:pt>
                <c:pt idx="3">
                  <c:v>704.66601878509323</c:v>
                </c:pt>
                <c:pt idx="4">
                  <c:v>880.05137268489045</c:v>
                </c:pt>
                <c:pt idx="5">
                  <c:v>993.93073361124266</c:v>
                </c:pt>
                <c:pt idx="6">
                  <c:v>1059.2849465503209</c:v>
                </c:pt>
                <c:pt idx="7">
                  <c:v>1099.5275717329548</c:v>
                </c:pt>
                <c:pt idx="8">
                  <c:v>1184.3450033532872</c:v>
                </c:pt>
                <c:pt idx="9">
                  <c:v>1305.7980666856697</c:v>
                </c:pt>
                <c:pt idx="10">
                  <c:v>1427.9884155322281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'evolution régions'!$D$89</c:f>
              <c:strCache>
                <c:ptCount val="1"/>
                <c:pt idx="0">
                  <c:v>Ben Arous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'evolution régions'!$A$90:$A$100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'evolution régions'!$D$90:$D$100</c:f>
              <c:numCache>
                <c:formatCode>General</c:formatCode>
                <c:ptCount val="11"/>
                <c:pt idx="0">
                  <c:v>971.71962004840248</c:v>
                </c:pt>
                <c:pt idx="1">
                  <c:v>999.49458569306603</c:v>
                </c:pt>
                <c:pt idx="2">
                  <c:v>1091.0037205619712</c:v>
                </c:pt>
                <c:pt idx="3">
                  <c:v>1028.6276363181366</c:v>
                </c:pt>
                <c:pt idx="4">
                  <c:v>1202.5532507365594</c:v>
                </c:pt>
                <c:pt idx="5">
                  <c:v>1104.3364142469995</c:v>
                </c:pt>
                <c:pt idx="6">
                  <c:v>1047.0754026802672</c:v>
                </c:pt>
                <c:pt idx="7">
                  <c:v>803.37209519379837</c:v>
                </c:pt>
                <c:pt idx="8">
                  <c:v>1001.9573193965518</c:v>
                </c:pt>
                <c:pt idx="9">
                  <c:v>1109.5650793859647</c:v>
                </c:pt>
                <c:pt idx="10">
                  <c:v>1097.036845313587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'evolution régions'!$E$89</c:f>
              <c:strCache>
                <c:ptCount val="1"/>
                <c:pt idx="0">
                  <c:v>Bizerte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'evolution régions'!$A$90:$A$100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'evolution régions'!$E$90:$E$100</c:f>
              <c:numCache>
                <c:formatCode>General</c:formatCode>
                <c:ptCount val="11"/>
                <c:pt idx="0">
                  <c:v>984.27072907049228</c:v>
                </c:pt>
                <c:pt idx="1">
                  <c:v>1246.2460658621537</c:v>
                </c:pt>
                <c:pt idx="2">
                  <c:v>1006.4172571118572</c:v>
                </c:pt>
                <c:pt idx="3">
                  <c:v>986.41737163192693</c:v>
                </c:pt>
                <c:pt idx="4">
                  <c:v>1047.7107573644448</c:v>
                </c:pt>
                <c:pt idx="5">
                  <c:v>1066.0212264583429</c:v>
                </c:pt>
                <c:pt idx="6">
                  <c:v>1070.0919176785947</c:v>
                </c:pt>
                <c:pt idx="7">
                  <c:v>1100.2933860793357</c:v>
                </c:pt>
                <c:pt idx="8">
                  <c:v>1008.7559427148196</c:v>
                </c:pt>
                <c:pt idx="9">
                  <c:v>1079.9606803580407</c:v>
                </c:pt>
                <c:pt idx="10">
                  <c:v>1132.0761165424615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'evolution régions'!$F$89</c:f>
              <c:strCache>
                <c:ptCount val="1"/>
                <c:pt idx="0">
                  <c:v>Gabes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'evolution régions'!$A$90:$A$100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'evolution régions'!$F$90:$F$100</c:f>
              <c:numCache>
                <c:formatCode>General</c:formatCode>
                <c:ptCount val="11"/>
                <c:pt idx="0">
                  <c:v>769.03085133026696</c:v>
                </c:pt>
                <c:pt idx="1">
                  <c:v>865.36987017475656</c:v>
                </c:pt>
                <c:pt idx="2">
                  <c:v>714.63069432709176</c:v>
                </c:pt>
                <c:pt idx="3">
                  <c:v>642.0239678626217</c:v>
                </c:pt>
                <c:pt idx="4">
                  <c:v>724.0571034011615</c:v>
                </c:pt>
                <c:pt idx="5">
                  <c:v>607.22416018646459</c:v>
                </c:pt>
                <c:pt idx="6">
                  <c:v>695.62117730033299</c:v>
                </c:pt>
                <c:pt idx="7">
                  <c:v>721.66147794031428</c:v>
                </c:pt>
                <c:pt idx="8">
                  <c:v>829.98451644135935</c:v>
                </c:pt>
                <c:pt idx="9">
                  <c:v>984.97092997406867</c:v>
                </c:pt>
                <c:pt idx="10">
                  <c:v>1172.5685753789501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'evolution régions'!$G$89</c:f>
              <c:strCache>
                <c:ptCount val="1"/>
                <c:pt idx="0">
                  <c:v>Gafsa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numRef>
              <c:f>'evolution régions'!$A$90:$A$100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'evolution régions'!$G$90:$G$100</c:f>
              <c:numCache>
                <c:formatCode>General</c:formatCode>
                <c:ptCount val="11"/>
                <c:pt idx="0">
                  <c:v>831.14275272331145</c:v>
                </c:pt>
                <c:pt idx="1">
                  <c:v>614.38977380952383</c:v>
                </c:pt>
                <c:pt idx="2">
                  <c:v>886.33266523407428</c:v>
                </c:pt>
                <c:pt idx="3">
                  <c:v>690.24227502933479</c:v>
                </c:pt>
                <c:pt idx="4">
                  <c:v>934.68394564876667</c:v>
                </c:pt>
                <c:pt idx="5">
                  <c:v>801.9444729435337</c:v>
                </c:pt>
                <c:pt idx="6">
                  <c:v>1015.2749311316321</c:v>
                </c:pt>
                <c:pt idx="7">
                  <c:v>1097.9064944284112</c:v>
                </c:pt>
                <c:pt idx="8">
                  <c:v>1002.7296894697814</c:v>
                </c:pt>
                <c:pt idx="9">
                  <c:v>1102.5684187825366</c:v>
                </c:pt>
                <c:pt idx="10">
                  <c:v>1358.015420417011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'evolution régions'!$H$89</c:f>
              <c:strCache>
                <c:ptCount val="1"/>
                <c:pt idx="0">
                  <c:v>Jendouba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numRef>
              <c:f>'evolution régions'!$A$90:$A$100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'evolution régions'!$H$90:$H$100</c:f>
              <c:numCache>
                <c:formatCode>General</c:formatCode>
                <c:ptCount val="11"/>
                <c:pt idx="0">
                  <c:v>895.73717301600277</c:v>
                </c:pt>
                <c:pt idx="1">
                  <c:v>1234.5471950368108</c:v>
                </c:pt>
                <c:pt idx="2">
                  <c:v>1017.8574440512191</c:v>
                </c:pt>
                <c:pt idx="3">
                  <c:v>962.51057689382446</c:v>
                </c:pt>
                <c:pt idx="4">
                  <c:v>1275.1311895389206</c:v>
                </c:pt>
                <c:pt idx="5">
                  <c:v>959.65438343290521</c:v>
                </c:pt>
                <c:pt idx="6">
                  <c:v>874.08353130146202</c:v>
                </c:pt>
                <c:pt idx="7">
                  <c:v>814.98036061584401</c:v>
                </c:pt>
                <c:pt idx="8">
                  <c:v>1197.0007266435989</c:v>
                </c:pt>
                <c:pt idx="9">
                  <c:v>1204.1251662836323</c:v>
                </c:pt>
                <c:pt idx="10">
                  <c:v>1244.7156060177742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42610880"/>
        <c:axId val="1220912912"/>
      </c:lineChart>
      <c:catAx>
        <c:axId val="154261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220912912"/>
        <c:crosses val="autoZero"/>
        <c:auto val="1"/>
        <c:lblAlgn val="ctr"/>
        <c:lblOffset val="100"/>
        <c:noMultiLvlLbl val="0"/>
      </c:catAx>
      <c:valAx>
        <c:axId val="1220912912"/>
        <c:scaling>
          <c:orientation val="minMax"/>
          <c:min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dirty="0" smtClean="0"/>
                  <a:t>X 1000 </a:t>
                </a:r>
                <a:r>
                  <a:rPr lang="fr-FR" dirty="0" err="1" smtClean="0"/>
                  <a:t>cell</a:t>
                </a:r>
                <a:r>
                  <a:rPr lang="fr-FR" dirty="0" smtClean="0"/>
                  <a:t>/</a:t>
                </a:r>
                <a:r>
                  <a:rPr lang="fr-FR" dirty="0" err="1" smtClean="0"/>
                  <a:t>mL</a:t>
                </a:r>
                <a:endParaRPr lang="fr-FR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42610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i="0" baseline="0" dirty="0">
                <a:effectLst/>
              </a:rPr>
              <a:t>Evolution 2008 - 2018 of CCH by size </a:t>
            </a:r>
            <a:r>
              <a:rPr lang="en-US" sz="2000" b="1" i="0" baseline="0" dirty="0" smtClean="0">
                <a:effectLst/>
              </a:rPr>
              <a:t/>
            </a:r>
            <a:br>
              <a:rPr lang="en-US" sz="2000" b="1" i="0" baseline="0" dirty="0" smtClean="0">
                <a:effectLst/>
              </a:rPr>
            </a:br>
            <a:r>
              <a:rPr lang="en-US" sz="2000" b="1" i="0" baseline="0" dirty="0" smtClean="0">
                <a:effectLst/>
              </a:rPr>
              <a:t>(</a:t>
            </a:r>
            <a:r>
              <a:rPr lang="en-US" sz="2000" b="1" i="0" baseline="0" dirty="0">
                <a:effectLst/>
              </a:rPr>
              <a:t>arithmetic mean)</a:t>
            </a:r>
            <a:endParaRPr lang="fr-FR" sz="2000" b="1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cellbytaille!$AJ$5</c:f>
              <c:strCache>
                <c:ptCount val="1"/>
                <c:pt idx="0">
                  <c:v>&lt;=5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cellbytaille!$AI$6:$AI$16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cellbytaille!$AJ$6:$AJ$16</c:f>
              <c:numCache>
                <c:formatCode>General</c:formatCode>
                <c:ptCount val="11"/>
                <c:pt idx="0">
                  <c:v>987.77550989345536</c:v>
                </c:pt>
                <c:pt idx="1">
                  <c:v>1184.4268730372366</c:v>
                </c:pt>
                <c:pt idx="2">
                  <c:v>1020.3375174418616</c:v>
                </c:pt>
                <c:pt idx="3">
                  <c:v>889.64840525328418</c:v>
                </c:pt>
                <c:pt idx="4">
                  <c:v>1076.2289556277062</c:v>
                </c:pt>
                <c:pt idx="5">
                  <c:v>1054.6154315245465</c:v>
                </c:pt>
                <c:pt idx="6">
                  <c:v>1031.4766241496593</c:v>
                </c:pt>
                <c:pt idx="7">
                  <c:v>1073.4945362903238</c:v>
                </c:pt>
                <c:pt idx="8">
                  <c:v>1060.192825651302</c:v>
                </c:pt>
                <c:pt idx="9">
                  <c:v>1140.3579100000009</c:v>
                </c:pt>
                <c:pt idx="10">
                  <c:v>1210.3194477485129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cellbytaille!$AK$5</c:f>
              <c:strCache>
                <c:ptCount val="1"/>
                <c:pt idx="0">
                  <c:v>5-10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cellbytaille!$AI$6:$AI$16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cellbytaille!$AK$6:$AK$16</c:f>
              <c:numCache>
                <c:formatCode>General</c:formatCode>
                <c:ptCount val="11"/>
                <c:pt idx="0">
                  <c:v>943.93531355360915</c:v>
                </c:pt>
                <c:pt idx="1">
                  <c:v>1206.7960282258075</c:v>
                </c:pt>
                <c:pt idx="2">
                  <c:v>1022.9253640206662</c:v>
                </c:pt>
                <c:pt idx="3">
                  <c:v>855.05746955345046</c:v>
                </c:pt>
                <c:pt idx="4">
                  <c:v>1106.3001899441351</c:v>
                </c:pt>
                <c:pt idx="5">
                  <c:v>953.28344573234983</c:v>
                </c:pt>
                <c:pt idx="6">
                  <c:v>961.81458230958151</c:v>
                </c:pt>
                <c:pt idx="7">
                  <c:v>969.38327188940127</c:v>
                </c:pt>
                <c:pt idx="8">
                  <c:v>1116.4721824104233</c:v>
                </c:pt>
                <c:pt idx="9">
                  <c:v>1256.7028076256511</c:v>
                </c:pt>
                <c:pt idx="10">
                  <c:v>1334.0441123595492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cellbytaille!$AL$5</c:f>
              <c:strCache>
                <c:ptCount val="1"/>
                <c:pt idx="0">
                  <c:v>10-20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cellbytaille!$AI$6:$AI$16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cellbytaille!$AL$6:$AL$16</c:f>
              <c:numCache>
                <c:formatCode>General</c:formatCode>
                <c:ptCount val="11"/>
                <c:pt idx="0">
                  <c:v>929.1755314960634</c:v>
                </c:pt>
                <c:pt idx="1">
                  <c:v>938.07569892473123</c:v>
                </c:pt>
                <c:pt idx="2">
                  <c:v>954.23500749625259</c:v>
                </c:pt>
                <c:pt idx="3">
                  <c:v>919.33448412698397</c:v>
                </c:pt>
                <c:pt idx="4">
                  <c:v>1039.2822766570614</c:v>
                </c:pt>
                <c:pt idx="5">
                  <c:v>996.52047619047642</c:v>
                </c:pt>
                <c:pt idx="6">
                  <c:v>1011.7576021798369</c:v>
                </c:pt>
                <c:pt idx="7">
                  <c:v>949.87892857142845</c:v>
                </c:pt>
                <c:pt idx="8">
                  <c:v>958.59213740458051</c:v>
                </c:pt>
                <c:pt idx="9">
                  <c:v>1260.814007782101</c:v>
                </c:pt>
                <c:pt idx="10">
                  <c:v>1416.2074626865667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cellbytaille!$AM$5</c:f>
              <c:strCache>
                <c:ptCount val="1"/>
                <c:pt idx="0">
                  <c:v>&gt;20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cellbytaille!$AI$6:$AI$16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cellbytaille!$AM$6:$AM$16</c:f>
              <c:numCache>
                <c:formatCode>General</c:formatCode>
                <c:ptCount val="11"/>
                <c:pt idx="0">
                  <c:v>715.3934090909097</c:v>
                </c:pt>
                <c:pt idx="1">
                  <c:v>836.73615384615323</c:v>
                </c:pt>
                <c:pt idx="2">
                  <c:v>785.15620102214666</c:v>
                </c:pt>
                <c:pt idx="3">
                  <c:v>830.62748858447492</c:v>
                </c:pt>
                <c:pt idx="4">
                  <c:v>896.727224199288</c:v>
                </c:pt>
                <c:pt idx="5">
                  <c:v>892.93565891472861</c:v>
                </c:pt>
                <c:pt idx="6">
                  <c:v>856.98040712468128</c:v>
                </c:pt>
                <c:pt idx="7">
                  <c:v>930.07495689655116</c:v>
                </c:pt>
                <c:pt idx="8">
                  <c:v>990.71413333333328</c:v>
                </c:pt>
                <c:pt idx="9">
                  <c:v>1174.4455172413782</c:v>
                </c:pt>
                <c:pt idx="10">
                  <c:v>1197.7218518518521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1171808"/>
        <c:axId val="1591164192"/>
      </c:lineChart>
      <c:catAx>
        <c:axId val="1591171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91164192"/>
        <c:crosses val="autoZero"/>
        <c:auto val="1"/>
        <c:lblAlgn val="ctr"/>
        <c:lblOffset val="100"/>
        <c:noMultiLvlLbl val="0"/>
      </c:catAx>
      <c:valAx>
        <c:axId val="1591164192"/>
        <c:scaling>
          <c:orientation val="minMax"/>
          <c:min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X 1000 cell/Ml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9117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4FD2F4-B8CE-4AD4-9794-1818EB5206B0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68964619-F8BD-4EEC-BFDD-E5BDF066868B}">
      <dgm:prSet phldrT="[Texte]" custT="1"/>
      <dgm:spPr/>
      <dgm:t>
        <a:bodyPr/>
        <a:lstStyle/>
        <a:p>
          <a:r>
            <a:rPr lang="es-ES_tradnl" sz="2000" dirty="0" smtClean="0">
              <a:solidFill>
                <a:schemeClr val="bg1"/>
              </a:solidFill>
            </a:rPr>
            <a:t>WP2-1 - </a:t>
          </a:r>
          <a:r>
            <a:rPr lang="es-ES_tradnl" sz="2000" dirty="0" err="1" smtClean="0">
              <a:solidFill>
                <a:schemeClr val="bg1"/>
              </a:solidFill>
            </a:rPr>
            <a:t>Analysis</a:t>
          </a:r>
          <a:r>
            <a:rPr lang="es-ES_tradnl" sz="2000" dirty="0" smtClean="0">
              <a:solidFill>
                <a:schemeClr val="bg1"/>
              </a:solidFill>
            </a:rPr>
            <a:t>, </a:t>
          </a:r>
          <a:r>
            <a:rPr lang="es-ES_tradnl" sz="2000" dirty="0" err="1" smtClean="0">
              <a:solidFill>
                <a:schemeClr val="bg1"/>
              </a:solidFill>
            </a:rPr>
            <a:t>evaluation</a:t>
          </a:r>
          <a:r>
            <a:rPr lang="es-ES_tradnl" sz="2000" dirty="0" smtClean="0">
              <a:solidFill>
                <a:schemeClr val="bg1"/>
              </a:solidFill>
            </a:rPr>
            <a:t> and </a:t>
          </a:r>
          <a:r>
            <a:rPr lang="es-ES_tradnl" sz="2000" dirty="0" err="1" smtClean="0">
              <a:solidFill>
                <a:schemeClr val="bg1"/>
              </a:solidFill>
            </a:rPr>
            <a:t>understanding</a:t>
          </a:r>
          <a:r>
            <a:rPr lang="es-ES_tradnl" sz="2000" dirty="0" smtClean="0">
              <a:solidFill>
                <a:schemeClr val="bg1"/>
              </a:solidFill>
            </a:rPr>
            <a:t> of </a:t>
          </a:r>
          <a:r>
            <a:rPr lang="es-ES_tradnl" sz="2000" dirty="0" err="1" smtClean="0">
              <a:solidFill>
                <a:schemeClr val="bg1"/>
              </a:solidFill>
            </a:rPr>
            <a:t>the</a:t>
          </a:r>
          <a:r>
            <a:rPr lang="es-ES_tradnl" sz="2000" dirty="0" smtClean="0">
              <a:solidFill>
                <a:schemeClr val="bg1"/>
              </a:solidFill>
            </a:rPr>
            <a:t> </a:t>
          </a:r>
          <a:r>
            <a:rPr lang="es-ES_tradnl" sz="2000" dirty="0" err="1" smtClean="0">
              <a:solidFill>
                <a:schemeClr val="bg1"/>
              </a:solidFill>
            </a:rPr>
            <a:t>situation</a:t>
          </a:r>
          <a:endParaRPr lang="fr-FR" sz="2000" dirty="0">
            <a:solidFill>
              <a:schemeClr val="bg1"/>
            </a:solidFill>
          </a:endParaRPr>
        </a:p>
      </dgm:t>
    </dgm:pt>
    <dgm:pt modelId="{4491A7E6-C906-47AD-8381-718ED4489042}" type="parTrans" cxnId="{99CA09E9-A033-41C9-999B-E126DE83013D}">
      <dgm:prSet/>
      <dgm:spPr/>
      <dgm:t>
        <a:bodyPr/>
        <a:lstStyle/>
        <a:p>
          <a:endParaRPr lang="fr-FR"/>
        </a:p>
      </dgm:t>
    </dgm:pt>
    <dgm:pt modelId="{7A3EE67E-D65D-476C-A65A-19608F804C08}" type="sibTrans" cxnId="{99CA09E9-A033-41C9-999B-E126DE83013D}">
      <dgm:prSet/>
      <dgm:spPr/>
      <dgm:t>
        <a:bodyPr/>
        <a:lstStyle/>
        <a:p>
          <a:endParaRPr lang="fr-FR"/>
        </a:p>
      </dgm:t>
    </dgm:pt>
    <dgm:pt modelId="{12ECA645-FF72-4BAC-9C40-67D7100611FD}">
      <dgm:prSet phldrT="[Texte]" custT="1"/>
      <dgm:spPr/>
      <dgm:t>
        <a:bodyPr/>
        <a:lstStyle/>
        <a:p>
          <a:r>
            <a:rPr lang="es-ES_tradnl" sz="2000" dirty="0" smtClean="0">
              <a:solidFill>
                <a:schemeClr val="bg1"/>
              </a:solidFill>
            </a:rPr>
            <a:t>WP2-2 - </a:t>
          </a:r>
          <a:r>
            <a:rPr lang="fr-FR" sz="2000" dirty="0" smtClean="0">
              <a:solidFill>
                <a:schemeClr val="bg1"/>
              </a:solidFill>
            </a:rPr>
            <a:t>Social</a:t>
          </a:r>
          <a:endParaRPr lang="fr-FR" sz="2000" dirty="0">
            <a:solidFill>
              <a:schemeClr val="bg1"/>
            </a:solidFill>
          </a:endParaRPr>
        </a:p>
      </dgm:t>
    </dgm:pt>
    <dgm:pt modelId="{FAC0DA25-6221-43B5-A28C-5225FD560F15}" type="parTrans" cxnId="{420A5E73-235A-4BE6-81B3-3C8B5C427C8E}">
      <dgm:prSet/>
      <dgm:spPr/>
      <dgm:t>
        <a:bodyPr/>
        <a:lstStyle/>
        <a:p>
          <a:endParaRPr lang="fr-FR"/>
        </a:p>
      </dgm:t>
    </dgm:pt>
    <dgm:pt modelId="{D142146A-5C4C-4383-95C1-EAA183505293}" type="sibTrans" cxnId="{420A5E73-235A-4BE6-81B3-3C8B5C427C8E}">
      <dgm:prSet/>
      <dgm:spPr/>
      <dgm:t>
        <a:bodyPr/>
        <a:lstStyle/>
        <a:p>
          <a:endParaRPr lang="fr-FR"/>
        </a:p>
      </dgm:t>
    </dgm:pt>
    <dgm:pt modelId="{4B9A22EA-5C01-4124-AFE3-2C9DEFADC992}">
      <dgm:prSet phldrT="[Texte]" custT="1"/>
      <dgm:spPr/>
      <dgm:t>
        <a:bodyPr/>
        <a:lstStyle/>
        <a:p>
          <a:r>
            <a:rPr lang="es-ES_tradnl" sz="2000" dirty="0" smtClean="0">
              <a:solidFill>
                <a:schemeClr val="bg1"/>
              </a:solidFill>
            </a:rPr>
            <a:t>WP2-3 - </a:t>
          </a:r>
          <a:r>
            <a:rPr lang="fr-FR" sz="2000" dirty="0" err="1" smtClean="0">
              <a:solidFill>
                <a:schemeClr val="bg1"/>
              </a:solidFill>
            </a:rPr>
            <a:t>Economic</a:t>
          </a:r>
          <a:endParaRPr lang="fr-FR" sz="2000" dirty="0">
            <a:solidFill>
              <a:schemeClr val="bg1"/>
            </a:solidFill>
          </a:endParaRPr>
        </a:p>
      </dgm:t>
    </dgm:pt>
    <dgm:pt modelId="{BEAAA5F5-B42B-43A2-BA98-2845ACD9476B}" type="parTrans" cxnId="{E1C8613D-2920-4F74-AACB-4117604260D4}">
      <dgm:prSet/>
      <dgm:spPr/>
      <dgm:t>
        <a:bodyPr/>
        <a:lstStyle/>
        <a:p>
          <a:endParaRPr lang="fr-FR"/>
        </a:p>
      </dgm:t>
    </dgm:pt>
    <dgm:pt modelId="{CB5087E8-B578-47C3-AECB-7327726387DC}" type="sibTrans" cxnId="{E1C8613D-2920-4F74-AACB-4117604260D4}">
      <dgm:prSet/>
      <dgm:spPr/>
      <dgm:t>
        <a:bodyPr/>
        <a:lstStyle/>
        <a:p>
          <a:endParaRPr lang="fr-FR"/>
        </a:p>
      </dgm:t>
    </dgm:pt>
    <dgm:pt modelId="{B909DF46-4082-4B1B-9074-41B8C87BB653}">
      <dgm:prSet phldrT="[Texte]" custT="1"/>
      <dgm:spPr/>
      <dgm:t>
        <a:bodyPr/>
        <a:lstStyle/>
        <a:p>
          <a:r>
            <a:rPr lang="es-ES_tradnl" sz="2000" dirty="0" smtClean="0">
              <a:solidFill>
                <a:schemeClr val="bg1"/>
              </a:solidFill>
            </a:rPr>
            <a:t>WP2-4 – </a:t>
          </a:r>
          <a:r>
            <a:rPr lang="es-ES_tradnl" sz="2000" dirty="0" err="1" smtClean="0">
              <a:solidFill>
                <a:schemeClr val="bg1"/>
              </a:solidFill>
            </a:rPr>
            <a:t>Communication</a:t>
          </a:r>
          <a:r>
            <a:rPr lang="es-ES_tradnl" sz="2000" dirty="0" smtClean="0">
              <a:solidFill>
                <a:schemeClr val="bg1"/>
              </a:solidFill>
            </a:rPr>
            <a:t> and </a:t>
          </a:r>
          <a:r>
            <a:rPr lang="es-ES_tradnl" sz="2000" dirty="0" err="1" smtClean="0">
              <a:solidFill>
                <a:schemeClr val="bg1"/>
              </a:solidFill>
            </a:rPr>
            <a:t>innovative</a:t>
          </a:r>
          <a:r>
            <a:rPr lang="es-ES_tradnl" sz="2000" dirty="0" smtClean="0">
              <a:solidFill>
                <a:schemeClr val="bg1"/>
              </a:solidFill>
            </a:rPr>
            <a:t> </a:t>
          </a:r>
          <a:r>
            <a:rPr lang="es-ES_tradnl" sz="2000" dirty="0" err="1" smtClean="0">
              <a:solidFill>
                <a:schemeClr val="bg1"/>
              </a:solidFill>
            </a:rPr>
            <a:t>advices</a:t>
          </a:r>
          <a:endParaRPr lang="fr-FR" sz="2000" dirty="0">
            <a:solidFill>
              <a:schemeClr val="bg1"/>
            </a:solidFill>
          </a:endParaRPr>
        </a:p>
      </dgm:t>
    </dgm:pt>
    <dgm:pt modelId="{43E3D35E-FA74-4159-92A1-ADBF7A196FB1}" type="parTrans" cxnId="{06A8BAEF-C9F0-4C86-975D-303349AD24EE}">
      <dgm:prSet/>
      <dgm:spPr/>
      <dgm:t>
        <a:bodyPr/>
        <a:lstStyle/>
        <a:p>
          <a:endParaRPr lang="fr-FR"/>
        </a:p>
      </dgm:t>
    </dgm:pt>
    <dgm:pt modelId="{094DCEFC-8F2C-4E16-9FC3-2E58C35B80E8}" type="sibTrans" cxnId="{06A8BAEF-C9F0-4C86-975D-303349AD24EE}">
      <dgm:prSet/>
      <dgm:spPr/>
      <dgm:t>
        <a:bodyPr/>
        <a:lstStyle/>
        <a:p>
          <a:endParaRPr lang="fr-FR"/>
        </a:p>
      </dgm:t>
    </dgm:pt>
    <dgm:pt modelId="{9994F482-8604-4DBF-B39D-74E60949617F}" type="pres">
      <dgm:prSet presAssocID="{E14FD2F4-B8CE-4AD4-9794-1818EB5206B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26C16861-061B-44D7-A4E1-15F8E9ADDB4D}" type="pres">
      <dgm:prSet presAssocID="{E14FD2F4-B8CE-4AD4-9794-1818EB5206B0}" presName="cycle" presStyleCnt="0"/>
      <dgm:spPr/>
    </dgm:pt>
    <dgm:pt modelId="{52DCBB02-57C1-409A-A707-44356A02C6A5}" type="pres">
      <dgm:prSet presAssocID="{68964619-F8BD-4EEC-BFDD-E5BDF066868B}" presName="nodeFirstNode" presStyleLbl="node1" presStyleIdx="0" presStyleCnt="4" custScaleX="104758" custScaleY="61730" custRadScaleRad="112953" custRadScaleInc="-235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7AD6DDE-D501-47E6-8332-DB159E0B8D2D}" type="pres">
      <dgm:prSet presAssocID="{7A3EE67E-D65D-476C-A65A-19608F804C08}" presName="sibTransFirstNode" presStyleLbl="bgShp" presStyleIdx="0" presStyleCnt="1"/>
      <dgm:spPr/>
      <dgm:t>
        <a:bodyPr/>
        <a:lstStyle/>
        <a:p>
          <a:endParaRPr lang="fr-FR"/>
        </a:p>
      </dgm:t>
    </dgm:pt>
    <dgm:pt modelId="{5475705C-14FB-40FC-90AA-49B819DF76D4}" type="pres">
      <dgm:prSet presAssocID="{12ECA645-FF72-4BAC-9C40-67D7100611FD}" presName="nodeFollowingNodes" presStyleLbl="node1" presStyleIdx="1" presStyleCnt="4" custScaleX="69155" custScaleY="55800" custRadScaleRad="138444" custRadScaleInc="-199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EE9D14C-AF5B-4BBF-8BED-424371A3AB27}" type="pres">
      <dgm:prSet presAssocID="{4B9A22EA-5C01-4124-AFE3-2C9DEFADC992}" presName="nodeFollowingNodes" presStyleLbl="node1" presStyleIdx="2" presStyleCnt="4" custScaleX="61029" custScaleY="46839" custRadScaleRad="100383" custRadScaleInc="-141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B47078B-CD07-490A-AC99-7EDB5AD85982}" type="pres">
      <dgm:prSet presAssocID="{B909DF46-4082-4B1B-9074-41B8C87BB653}" presName="nodeFollowingNodes" presStyleLbl="node1" presStyleIdx="3" presStyleCnt="4" custScaleX="74566" custScaleY="62111" custRadScaleRad="144997" custRadScaleInc="190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AB2BB8D-01D9-4E95-9DFC-686851F8A0F9}" type="presOf" srcId="{7A3EE67E-D65D-476C-A65A-19608F804C08}" destId="{97AD6DDE-D501-47E6-8332-DB159E0B8D2D}" srcOrd="0" destOrd="0" presId="urn:microsoft.com/office/officeart/2005/8/layout/cycle3"/>
    <dgm:cxn modelId="{99CA09E9-A033-41C9-999B-E126DE83013D}" srcId="{E14FD2F4-B8CE-4AD4-9794-1818EB5206B0}" destId="{68964619-F8BD-4EEC-BFDD-E5BDF066868B}" srcOrd="0" destOrd="0" parTransId="{4491A7E6-C906-47AD-8381-718ED4489042}" sibTransId="{7A3EE67E-D65D-476C-A65A-19608F804C08}"/>
    <dgm:cxn modelId="{06A8BAEF-C9F0-4C86-975D-303349AD24EE}" srcId="{E14FD2F4-B8CE-4AD4-9794-1818EB5206B0}" destId="{B909DF46-4082-4B1B-9074-41B8C87BB653}" srcOrd="3" destOrd="0" parTransId="{43E3D35E-FA74-4159-92A1-ADBF7A196FB1}" sibTransId="{094DCEFC-8F2C-4E16-9FC3-2E58C35B80E8}"/>
    <dgm:cxn modelId="{3C3A4636-84AF-4F00-95B5-0D77C22E76AA}" type="presOf" srcId="{4B9A22EA-5C01-4124-AFE3-2C9DEFADC992}" destId="{7EE9D14C-AF5B-4BBF-8BED-424371A3AB27}" srcOrd="0" destOrd="0" presId="urn:microsoft.com/office/officeart/2005/8/layout/cycle3"/>
    <dgm:cxn modelId="{0AF67552-A0B1-47FC-9E00-25AA4B61E5CA}" type="presOf" srcId="{68964619-F8BD-4EEC-BFDD-E5BDF066868B}" destId="{52DCBB02-57C1-409A-A707-44356A02C6A5}" srcOrd="0" destOrd="0" presId="urn:microsoft.com/office/officeart/2005/8/layout/cycle3"/>
    <dgm:cxn modelId="{EF5580DD-AF7E-4E4D-AF37-77C797D270AA}" type="presOf" srcId="{E14FD2F4-B8CE-4AD4-9794-1818EB5206B0}" destId="{9994F482-8604-4DBF-B39D-74E60949617F}" srcOrd="0" destOrd="0" presId="urn:microsoft.com/office/officeart/2005/8/layout/cycle3"/>
    <dgm:cxn modelId="{D9257EE6-6D7C-4713-A288-4D7B7B8B67A3}" type="presOf" srcId="{B909DF46-4082-4B1B-9074-41B8C87BB653}" destId="{FB47078B-CD07-490A-AC99-7EDB5AD85982}" srcOrd="0" destOrd="0" presId="urn:microsoft.com/office/officeart/2005/8/layout/cycle3"/>
    <dgm:cxn modelId="{420A5E73-235A-4BE6-81B3-3C8B5C427C8E}" srcId="{E14FD2F4-B8CE-4AD4-9794-1818EB5206B0}" destId="{12ECA645-FF72-4BAC-9C40-67D7100611FD}" srcOrd="1" destOrd="0" parTransId="{FAC0DA25-6221-43B5-A28C-5225FD560F15}" sibTransId="{D142146A-5C4C-4383-95C1-EAA183505293}"/>
    <dgm:cxn modelId="{85D79200-355C-4C62-AF26-87165A75F57D}" type="presOf" srcId="{12ECA645-FF72-4BAC-9C40-67D7100611FD}" destId="{5475705C-14FB-40FC-90AA-49B819DF76D4}" srcOrd="0" destOrd="0" presId="urn:microsoft.com/office/officeart/2005/8/layout/cycle3"/>
    <dgm:cxn modelId="{E1C8613D-2920-4F74-AACB-4117604260D4}" srcId="{E14FD2F4-B8CE-4AD4-9794-1818EB5206B0}" destId="{4B9A22EA-5C01-4124-AFE3-2C9DEFADC992}" srcOrd="2" destOrd="0" parTransId="{BEAAA5F5-B42B-43A2-BA98-2845ACD9476B}" sibTransId="{CB5087E8-B578-47C3-AECB-7327726387DC}"/>
    <dgm:cxn modelId="{F9EAA52B-EE25-42E1-960F-0E2A41B800A5}" type="presParOf" srcId="{9994F482-8604-4DBF-B39D-74E60949617F}" destId="{26C16861-061B-44D7-A4E1-15F8E9ADDB4D}" srcOrd="0" destOrd="0" presId="urn:microsoft.com/office/officeart/2005/8/layout/cycle3"/>
    <dgm:cxn modelId="{71CB2F02-A7CB-4431-9C3E-498DC59BD3BA}" type="presParOf" srcId="{26C16861-061B-44D7-A4E1-15F8E9ADDB4D}" destId="{52DCBB02-57C1-409A-A707-44356A02C6A5}" srcOrd="0" destOrd="0" presId="urn:microsoft.com/office/officeart/2005/8/layout/cycle3"/>
    <dgm:cxn modelId="{E6DC1BFA-FC34-4947-A28D-DF75718DDD74}" type="presParOf" srcId="{26C16861-061B-44D7-A4E1-15F8E9ADDB4D}" destId="{97AD6DDE-D501-47E6-8332-DB159E0B8D2D}" srcOrd="1" destOrd="0" presId="urn:microsoft.com/office/officeart/2005/8/layout/cycle3"/>
    <dgm:cxn modelId="{49699473-A239-4CDF-9E23-4D5ACCF9E5AC}" type="presParOf" srcId="{26C16861-061B-44D7-A4E1-15F8E9ADDB4D}" destId="{5475705C-14FB-40FC-90AA-49B819DF76D4}" srcOrd="2" destOrd="0" presId="urn:microsoft.com/office/officeart/2005/8/layout/cycle3"/>
    <dgm:cxn modelId="{D622DB56-8438-4E71-A0A5-94761A75A17B}" type="presParOf" srcId="{26C16861-061B-44D7-A4E1-15F8E9ADDB4D}" destId="{7EE9D14C-AF5B-4BBF-8BED-424371A3AB27}" srcOrd="3" destOrd="0" presId="urn:microsoft.com/office/officeart/2005/8/layout/cycle3"/>
    <dgm:cxn modelId="{15838118-357B-4338-A133-92D0F1C1A8A2}" type="presParOf" srcId="{26C16861-061B-44D7-A4E1-15F8E9ADDB4D}" destId="{FB47078B-CD07-490A-AC99-7EDB5AD85982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AD6DDE-D501-47E6-8332-DB159E0B8D2D}">
      <dsp:nvSpPr>
        <dsp:cNvPr id="0" name=""/>
        <dsp:cNvSpPr/>
      </dsp:nvSpPr>
      <dsp:spPr>
        <a:xfrm>
          <a:off x="3026768" y="-399325"/>
          <a:ext cx="4933118" cy="4933118"/>
        </a:xfrm>
        <a:prstGeom prst="circularArrow">
          <a:avLst>
            <a:gd name="adj1" fmla="val 4668"/>
            <a:gd name="adj2" fmla="val 272909"/>
            <a:gd name="adj3" fmla="val 12604665"/>
            <a:gd name="adj4" fmla="val 18188014"/>
            <a:gd name="adj5" fmla="val 484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DCBB02-57C1-409A-A707-44356A02C6A5}">
      <dsp:nvSpPr>
        <dsp:cNvPr id="0" name=""/>
        <dsp:cNvSpPr/>
      </dsp:nvSpPr>
      <dsp:spPr>
        <a:xfrm>
          <a:off x="3760669" y="149936"/>
          <a:ext cx="3465317" cy="10209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kern="1200" dirty="0" smtClean="0">
              <a:solidFill>
                <a:schemeClr val="bg1"/>
              </a:solidFill>
            </a:rPr>
            <a:t>WP2-1 - </a:t>
          </a:r>
          <a:r>
            <a:rPr lang="es-ES_tradnl" sz="2000" kern="1200" dirty="0" err="1" smtClean="0">
              <a:solidFill>
                <a:schemeClr val="bg1"/>
              </a:solidFill>
            </a:rPr>
            <a:t>Analysis</a:t>
          </a:r>
          <a:r>
            <a:rPr lang="es-ES_tradnl" sz="2000" kern="1200" dirty="0" smtClean="0">
              <a:solidFill>
                <a:schemeClr val="bg1"/>
              </a:solidFill>
            </a:rPr>
            <a:t>, </a:t>
          </a:r>
          <a:r>
            <a:rPr lang="es-ES_tradnl" sz="2000" kern="1200" dirty="0" err="1" smtClean="0">
              <a:solidFill>
                <a:schemeClr val="bg1"/>
              </a:solidFill>
            </a:rPr>
            <a:t>evaluation</a:t>
          </a:r>
          <a:r>
            <a:rPr lang="es-ES_tradnl" sz="2000" kern="1200" dirty="0" smtClean="0">
              <a:solidFill>
                <a:schemeClr val="bg1"/>
              </a:solidFill>
            </a:rPr>
            <a:t> and </a:t>
          </a:r>
          <a:r>
            <a:rPr lang="es-ES_tradnl" sz="2000" kern="1200" dirty="0" err="1" smtClean="0">
              <a:solidFill>
                <a:schemeClr val="bg1"/>
              </a:solidFill>
            </a:rPr>
            <a:t>understanding</a:t>
          </a:r>
          <a:r>
            <a:rPr lang="es-ES_tradnl" sz="2000" kern="1200" dirty="0" smtClean="0">
              <a:solidFill>
                <a:schemeClr val="bg1"/>
              </a:solidFill>
            </a:rPr>
            <a:t> of </a:t>
          </a:r>
          <a:r>
            <a:rPr lang="es-ES_tradnl" sz="2000" kern="1200" dirty="0" err="1" smtClean="0">
              <a:solidFill>
                <a:schemeClr val="bg1"/>
              </a:solidFill>
            </a:rPr>
            <a:t>the</a:t>
          </a:r>
          <a:r>
            <a:rPr lang="es-ES_tradnl" sz="2000" kern="1200" dirty="0" smtClean="0">
              <a:solidFill>
                <a:schemeClr val="bg1"/>
              </a:solidFill>
            </a:rPr>
            <a:t> </a:t>
          </a:r>
          <a:r>
            <a:rPr lang="es-ES_tradnl" sz="2000" kern="1200" dirty="0" err="1" smtClean="0">
              <a:solidFill>
                <a:schemeClr val="bg1"/>
              </a:solidFill>
            </a:rPr>
            <a:t>situation</a:t>
          </a:r>
          <a:endParaRPr lang="fr-FR" sz="2000" kern="1200" dirty="0">
            <a:solidFill>
              <a:schemeClr val="bg1"/>
            </a:solidFill>
          </a:endParaRPr>
        </a:p>
      </dsp:txBody>
      <dsp:txXfrm>
        <a:off x="3810510" y="199777"/>
        <a:ext cx="3365635" cy="921309"/>
      </dsp:txXfrm>
    </dsp:sp>
    <dsp:sp modelId="{5475705C-14FB-40FC-90AA-49B819DF76D4}">
      <dsp:nvSpPr>
        <dsp:cNvPr id="0" name=""/>
        <dsp:cNvSpPr/>
      </dsp:nvSpPr>
      <dsp:spPr>
        <a:xfrm>
          <a:off x="6860291" y="2137290"/>
          <a:ext cx="2287596" cy="9229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kern="1200" dirty="0" smtClean="0">
              <a:solidFill>
                <a:schemeClr val="bg1"/>
              </a:solidFill>
            </a:rPr>
            <a:t>WP2-2 - </a:t>
          </a:r>
          <a:r>
            <a:rPr lang="fr-FR" sz="2000" kern="1200" dirty="0" smtClean="0">
              <a:solidFill>
                <a:schemeClr val="bg1"/>
              </a:solidFill>
            </a:rPr>
            <a:t>Social</a:t>
          </a:r>
          <a:endParaRPr lang="fr-FR" sz="2000" kern="1200" dirty="0">
            <a:solidFill>
              <a:schemeClr val="bg1"/>
            </a:solidFill>
          </a:endParaRPr>
        </a:p>
      </dsp:txBody>
      <dsp:txXfrm>
        <a:off x="6905344" y="2182343"/>
        <a:ext cx="2197490" cy="832805"/>
      </dsp:txXfrm>
    </dsp:sp>
    <dsp:sp modelId="{7EE9D14C-AF5B-4BBF-8BED-424371A3AB27}">
      <dsp:nvSpPr>
        <dsp:cNvPr id="0" name=""/>
        <dsp:cNvSpPr/>
      </dsp:nvSpPr>
      <dsp:spPr>
        <a:xfrm>
          <a:off x="4574887" y="4050779"/>
          <a:ext cx="2018794" cy="774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kern="1200" dirty="0" smtClean="0">
              <a:solidFill>
                <a:schemeClr val="bg1"/>
              </a:solidFill>
            </a:rPr>
            <a:t>WP2-3 - </a:t>
          </a:r>
          <a:r>
            <a:rPr lang="fr-FR" sz="2000" kern="1200" dirty="0" err="1" smtClean="0">
              <a:solidFill>
                <a:schemeClr val="bg1"/>
              </a:solidFill>
            </a:rPr>
            <a:t>Economic</a:t>
          </a:r>
          <a:endParaRPr lang="fr-FR" sz="2000" kern="1200" dirty="0">
            <a:solidFill>
              <a:schemeClr val="bg1"/>
            </a:solidFill>
          </a:endParaRPr>
        </a:p>
      </dsp:txBody>
      <dsp:txXfrm>
        <a:off x="4612705" y="4088597"/>
        <a:ext cx="1943158" cy="699063"/>
      </dsp:txXfrm>
    </dsp:sp>
    <dsp:sp modelId="{FB47078B-CD07-490A-AC99-7EDB5AD85982}">
      <dsp:nvSpPr>
        <dsp:cNvPr id="0" name=""/>
        <dsp:cNvSpPr/>
      </dsp:nvSpPr>
      <dsp:spPr>
        <a:xfrm>
          <a:off x="1751666" y="2085089"/>
          <a:ext cx="2466588" cy="10272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kern="1200" dirty="0" smtClean="0">
              <a:solidFill>
                <a:schemeClr val="bg1"/>
              </a:solidFill>
            </a:rPr>
            <a:t>WP2-4 – </a:t>
          </a:r>
          <a:r>
            <a:rPr lang="es-ES_tradnl" sz="2000" kern="1200" dirty="0" err="1" smtClean="0">
              <a:solidFill>
                <a:schemeClr val="bg1"/>
              </a:solidFill>
            </a:rPr>
            <a:t>Communication</a:t>
          </a:r>
          <a:r>
            <a:rPr lang="es-ES_tradnl" sz="2000" kern="1200" dirty="0" smtClean="0">
              <a:solidFill>
                <a:schemeClr val="bg1"/>
              </a:solidFill>
            </a:rPr>
            <a:t> and </a:t>
          </a:r>
          <a:r>
            <a:rPr lang="es-ES_tradnl" sz="2000" kern="1200" dirty="0" err="1" smtClean="0">
              <a:solidFill>
                <a:schemeClr val="bg1"/>
              </a:solidFill>
            </a:rPr>
            <a:t>innovative</a:t>
          </a:r>
          <a:r>
            <a:rPr lang="es-ES_tradnl" sz="2000" kern="1200" dirty="0" smtClean="0">
              <a:solidFill>
                <a:schemeClr val="bg1"/>
              </a:solidFill>
            </a:rPr>
            <a:t> </a:t>
          </a:r>
          <a:r>
            <a:rPr lang="es-ES_tradnl" sz="2000" kern="1200" dirty="0" err="1" smtClean="0">
              <a:solidFill>
                <a:schemeClr val="bg1"/>
              </a:solidFill>
            </a:rPr>
            <a:t>advices</a:t>
          </a:r>
          <a:endParaRPr lang="fr-FR" sz="2000" kern="1200" dirty="0">
            <a:solidFill>
              <a:schemeClr val="bg1"/>
            </a:solidFill>
          </a:endParaRPr>
        </a:p>
      </dsp:txBody>
      <dsp:txXfrm>
        <a:off x="1801814" y="2135237"/>
        <a:ext cx="2366292" cy="9269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3525715"/>
          </a:xfrm>
          <a:prstGeom prst="rect">
            <a:avLst/>
          </a:prstGeom>
          <a:solidFill>
            <a:srgbClr val="58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3602038"/>
            <a:ext cx="10363200" cy="2842724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7F704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smtClean="0"/>
              <a:t>Logo(s) + auteur(s) du diaporama</a:t>
            </a:r>
            <a:endParaRPr lang="en-US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979" y="212804"/>
            <a:ext cx="2724877" cy="141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67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311899"/>
            <a:ext cx="826477" cy="43121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"/>
            <a:ext cx="12192000" cy="365126"/>
          </a:xfrm>
          <a:prstGeom prst="rect">
            <a:avLst/>
          </a:prstGeom>
          <a:solidFill>
            <a:srgbClr val="58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4679" y="1"/>
            <a:ext cx="8792307" cy="365125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53800" y="-1"/>
            <a:ext cx="838200" cy="365125"/>
          </a:xfrm>
          <a:prstGeom prst="rect">
            <a:avLst/>
          </a:prstGeom>
        </p:spPr>
        <p:txBody>
          <a:bodyPr anchor="ctr"/>
          <a:lstStyle>
            <a:lvl1pPr algn="ctr"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92EEADB1-79FC-4B25-96BC-45EA38FD3F83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Espace réservé de la date 8"/>
          <p:cNvSpPr>
            <a:spLocks noGrp="1"/>
          </p:cNvSpPr>
          <p:nvPr>
            <p:ph type="dt" sz="half" idx="10"/>
          </p:nvPr>
        </p:nvSpPr>
        <p:spPr>
          <a:xfrm>
            <a:off x="-1" y="-2"/>
            <a:ext cx="1664679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9DBCD08-03CF-40EA-8677-F4DB27BB9FC3}" type="datetimeFigureOut">
              <a:rPr lang="fr-FR" smtClean="0">
                <a:solidFill>
                  <a:prstClr val="white"/>
                </a:solidFill>
              </a:rPr>
              <a:pPr/>
              <a:t>02/06/2020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302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311899"/>
            <a:ext cx="826477" cy="43121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1"/>
            <a:ext cx="12192000" cy="365126"/>
          </a:xfrm>
          <a:prstGeom prst="rect">
            <a:avLst/>
          </a:prstGeom>
          <a:solidFill>
            <a:srgbClr val="58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4679" y="1"/>
            <a:ext cx="8792307" cy="365125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53800" y="-1"/>
            <a:ext cx="838200" cy="365125"/>
          </a:xfrm>
          <a:prstGeom prst="rect">
            <a:avLst/>
          </a:prstGeom>
        </p:spPr>
        <p:txBody>
          <a:bodyPr anchor="ctr"/>
          <a:lstStyle>
            <a:lvl1pPr algn="ctr"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92EEADB1-79FC-4B25-96BC-45EA38FD3F83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Espace réservé de la date 8"/>
          <p:cNvSpPr>
            <a:spLocks noGrp="1"/>
          </p:cNvSpPr>
          <p:nvPr>
            <p:ph type="dt" sz="half" idx="10"/>
          </p:nvPr>
        </p:nvSpPr>
        <p:spPr>
          <a:xfrm>
            <a:off x="-1" y="-2"/>
            <a:ext cx="1664679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9DBCD08-03CF-40EA-8677-F4DB27BB9FC3}" type="datetimeFigureOut">
              <a:rPr lang="fr-FR" smtClean="0">
                <a:solidFill>
                  <a:prstClr val="white"/>
                </a:solidFill>
              </a:rPr>
              <a:pPr/>
              <a:t>02/06/2020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371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CCEDFB9B-8FD9-45BC-B76A-97E95458E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="" xmlns:a16="http://schemas.microsoft.com/office/drawing/2014/main" id="{C43EA2D8-2DD0-4F10-B3A3-6DBD44888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86" y="4942567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Name of the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3418862D-1BD3-42E1-997C-15DE71DDD1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63886" y="6017076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/ Description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38AC2A55-F83B-45B9-9354-7BB15A0896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2" y="694109"/>
            <a:ext cx="4966469" cy="19854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BAB186-453F-4BBA-AACC-1147F14096AA}"/>
              </a:ext>
            </a:extLst>
          </p:cNvPr>
          <p:cNvSpPr/>
          <p:nvPr userDrawn="1"/>
        </p:nvSpPr>
        <p:spPr>
          <a:xfrm>
            <a:off x="302246" y="3118567"/>
            <a:ext cx="4662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prstClr val="white"/>
                </a:solidFill>
                <a:latin typeface="TanseekModernProArabic-Book" panose="020B0504030202020303" pitchFamily="34" charset="-78"/>
                <a:cs typeface="TanseekModernProArabic-Book" panose="020B0504030202020303" pitchFamily="34" charset="-78"/>
              </a:rPr>
              <a:t>Milk Quality along the Dairy Chain for a Safe and Sustainable MILK</a:t>
            </a:r>
            <a:endParaRPr lang="fr-FR" sz="2800" dirty="0">
              <a:solidFill>
                <a:prstClr val="white"/>
              </a:solidFill>
              <a:latin typeface="TanseekModernProArabic-Book" panose="020B0504030202020303" pitchFamily="34" charset="-78"/>
              <a:cs typeface="TanseekModernProArabic-Book" panose="020B05040302020203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2673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7F704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rgbClr val="00509E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4679" y="1"/>
            <a:ext cx="8792307" cy="365125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53800" y="-1"/>
            <a:ext cx="838200" cy="365125"/>
          </a:xfrm>
          <a:prstGeom prst="rect">
            <a:avLst/>
          </a:prstGeom>
        </p:spPr>
        <p:txBody>
          <a:bodyPr anchor="ctr"/>
          <a:lstStyle>
            <a:lvl1pPr algn="ctr"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92EEADB1-79FC-4B25-96BC-45EA38FD3F83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endParaRPr lang="fr-FR">
              <a:solidFill>
                <a:prstClr val="white"/>
              </a:solidFill>
            </a:endParaRPr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>
          <a:xfrm>
            <a:off x="-1" y="-2"/>
            <a:ext cx="1664679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9DBCD08-03CF-40EA-8677-F4DB27BB9FC3}" type="datetimeFigureOut">
              <a:rPr lang="fr-FR" smtClean="0">
                <a:solidFill>
                  <a:prstClr val="white"/>
                </a:solidFill>
              </a:rPr>
              <a:pPr/>
              <a:t>02/06/2020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528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E53944C1-916A-4D02-95F9-06662743E3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899" y="2079678"/>
            <a:ext cx="4953001" cy="1655762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TITLE OF THE SECTION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ABB1B233-490B-430B-A27B-C643A02817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899" y="4262438"/>
            <a:ext cx="4953001" cy="931862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Description of the section if </a:t>
            </a:r>
            <a:r>
              <a:rPr lang="fr-FR" dirty="0" err="1"/>
              <a:t>needed</a:t>
            </a:r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792A819E-23EA-4BAF-A2AA-77D35F5E70D8}"/>
              </a:ext>
            </a:extLst>
          </p:cNvPr>
          <p:cNvCxnSpPr/>
          <p:nvPr userDrawn="1"/>
        </p:nvCxnSpPr>
        <p:spPr>
          <a:xfrm>
            <a:off x="2032000" y="4000500"/>
            <a:ext cx="1358900" cy="0"/>
          </a:xfrm>
          <a:prstGeom prst="line">
            <a:avLst/>
          </a:prstGeom>
          <a:ln>
            <a:solidFill>
              <a:srgbClr val="1B5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6785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7F704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rgbClr val="00509E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4679" y="1"/>
            <a:ext cx="8792307" cy="365125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53800" y="-1"/>
            <a:ext cx="838200" cy="365125"/>
          </a:xfrm>
          <a:prstGeom prst="rect">
            <a:avLst/>
          </a:prstGeom>
        </p:spPr>
        <p:txBody>
          <a:bodyPr anchor="ctr"/>
          <a:lstStyle>
            <a:lvl1pPr algn="ctr"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92EEADB1-79FC-4B25-96BC-45EA38FD3F83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endParaRPr lang="fr-FR">
              <a:solidFill>
                <a:prstClr val="white"/>
              </a:solidFill>
            </a:endParaRPr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>
          <a:xfrm>
            <a:off x="-1" y="-2"/>
            <a:ext cx="1664679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9DBCD08-03CF-40EA-8677-F4DB27BB9FC3}" type="datetimeFigureOut">
              <a:rPr lang="fr-FR" smtClean="0">
                <a:solidFill>
                  <a:prstClr val="white"/>
                </a:solidFill>
              </a:rPr>
              <a:pPr/>
              <a:t>02/06/2020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951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="" xmlns:a16="http://schemas.microsoft.com/office/drawing/2014/main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="" xmlns:a16="http://schemas.microsoft.com/office/drawing/2014/main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7741794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="" xmlns:a16="http://schemas.microsoft.com/office/drawing/2014/main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="" xmlns:a16="http://schemas.microsoft.com/office/drawing/2014/main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6695935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1082934"/>
            <a:ext cx="11269815" cy="420558"/>
          </a:xfrm>
          <a:prstGeom prst="rect">
            <a:avLst/>
          </a:prstGeom>
        </p:spPr>
        <p:txBody>
          <a:bodyPr anchor="ctr"/>
          <a:lstStyle>
            <a:lvl1pPr algn="l">
              <a:defRPr sz="28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77416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>
              <a:buFontTx/>
              <a:buBlip>
                <a:blip r:embed="rId2"/>
              </a:buBlip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185765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3525715"/>
          </a:xfrm>
          <a:prstGeom prst="rect">
            <a:avLst/>
          </a:prstGeom>
          <a:solidFill>
            <a:srgbClr val="58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3137"/>
            <a:ext cx="6244832" cy="3246826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399" y="3602038"/>
            <a:ext cx="10410092" cy="2816347"/>
          </a:xfrm>
        </p:spPr>
        <p:txBody>
          <a:bodyPr/>
          <a:lstStyle>
            <a:lvl1pPr marL="0" indent="0" algn="ctr">
              <a:buNone/>
              <a:defRPr sz="2400" b="1" baseline="0">
                <a:solidFill>
                  <a:srgbClr val="7F704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smtClean="0"/>
              <a:t>Logo(s) + auteur(s) du diaporama </a:t>
            </a:r>
            <a:endParaRPr lang="en-US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262" y="290146"/>
            <a:ext cx="2724877" cy="1413775"/>
          </a:xfrm>
          <a:prstGeom prst="rect">
            <a:avLst/>
          </a:prstGeom>
        </p:spPr>
      </p:pic>
      <p:sp>
        <p:nvSpPr>
          <p:cNvPr id="11" name="Espace réservé pour une image  8"/>
          <p:cNvSpPr>
            <a:spLocks noGrp="1"/>
          </p:cNvSpPr>
          <p:nvPr>
            <p:ph type="pic" sz="quarter" idx="10" hasCustomPrompt="1"/>
          </p:nvPr>
        </p:nvSpPr>
        <p:spPr>
          <a:xfrm>
            <a:off x="7850293" y="340242"/>
            <a:ext cx="3840000" cy="2880000"/>
          </a:xfrm>
          <a:prstGeom prst="ellipse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273050" indent="-273050" algn="ctr">
              <a:buFont typeface="Arial" panose="020B0604020202020204" pitchFamily="34" charset="0"/>
              <a:buChar char="•"/>
              <a:defRPr sz="2000" baseline="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Insérer une image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2557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11859" y="3510019"/>
            <a:ext cx="744973" cy="3936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rgbClr val="00509E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7F704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"/>
            <a:ext cx="12192000" cy="1709739"/>
          </a:xfrm>
          <a:prstGeom prst="rect">
            <a:avLst/>
          </a:prstGeom>
          <a:solidFill>
            <a:srgbClr val="58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376" y="256436"/>
            <a:ext cx="2284995" cy="118554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5167" y="3555361"/>
            <a:ext cx="715111" cy="308463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92EEADB1-79FC-4B25-96BC-45EA38FD3F83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954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"/>
            <a:ext cx="12192000" cy="365126"/>
          </a:xfrm>
          <a:prstGeom prst="rect">
            <a:avLst/>
          </a:prstGeom>
          <a:solidFill>
            <a:srgbClr val="58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7F704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rgbClr val="00509E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4679" y="1"/>
            <a:ext cx="8792307" cy="365125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53800" y="-1"/>
            <a:ext cx="838200" cy="365125"/>
          </a:xfrm>
          <a:prstGeom prst="rect">
            <a:avLst/>
          </a:prstGeom>
        </p:spPr>
        <p:txBody>
          <a:bodyPr anchor="ctr"/>
          <a:lstStyle>
            <a:lvl1pPr algn="ctr"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92EEADB1-79FC-4B25-96BC-45EA38FD3F83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endParaRPr lang="fr-FR">
              <a:solidFill>
                <a:prstClr val="white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311899"/>
            <a:ext cx="826477" cy="431218"/>
          </a:xfrm>
          <a:prstGeom prst="rect">
            <a:avLst/>
          </a:prstGeom>
        </p:spPr>
      </p:pic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>
          <a:xfrm>
            <a:off x="-1" y="-2"/>
            <a:ext cx="1664679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9DBCD08-03CF-40EA-8677-F4DB27BB9FC3}" type="datetimeFigureOut">
              <a:rPr lang="fr-FR" smtClean="0">
                <a:solidFill>
                  <a:prstClr val="white"/>
                </a:solidFill>
              </a:rPr>
              <a:pPr/>
              <a:t>02/06/2020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963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ésentation partenai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11924" y="3520193"/>
            <a:ext cx="744973" cy="39365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1"/>
            <a:ext cx="12192000" cy="1709739"/>
          </a:xfrm>
          <a:prstGeom prst="rect">
            <a:avLst/>
          </a:prstGeom>
          <a:solidFill>
            <a:srgbClr val="58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228600" indent="-22860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baseline="0">
                <a:solidFill>
                  <a:srgbClr val="00509E"/>
                </a:solidFill>
              </a:defRPr>
            </a:lvl1pPr>
          </a:lstStyle>
          <a:p>
            <a:pPr lvl="0"/>
            <a:r>
              <a:rPr lang="fr-FR" dirty="0" smtClean="0"/>
              <a:t>Piloté par… / avec la collaboration de… / financé par…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376" y="256436"/>
            <a:ext cx="2284995" cy="118554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52321" y="735520"/>
            <a:ext cx="30374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prstClr val="white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Nos partenaires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311899"/>
            <a:ext cx="826477" cy="431218"/>
          </a:xfrm>
          <a:prstGeom prst="rect">
            <a:avLst/>
          </a:prstGeom>
        </p:spPr>
      </p:pic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5167" y="3555361"/>
            <a:ext cx="715111" cy="308463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92EEADB1-79FC-4B25-96BC-45EA38FD3F83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820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merci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11859" y="3520193"/>
            <a:ext cx="744973" cy="39365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1"/>
            <a:ext cx="12192000" cy="1709739"/>
          </a:xfrm>
          <a:prstGeom prst="rect">
            <a:avLst/>
          </a:prstGeom>
          <a:solidFill>
            <a:srgbClr val="58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rgbClr val="00509E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376" y="256436"/>
            <a:ext cx="2284995" cy="118554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52321" y="735520"/>
            <a:ext cx="29586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prstClr val="white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Remerciements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311899"/>
            <a:ext cx="826477" cy="431218"/>
          </a:xfrm>
          <a:prstGeom prst="rect">
            <a:avLst/>
          </a:prstGeom>
        </p:spPr>
      </p:pic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5167" y="3555361"/>
            <a:ext cx="715111" cy="308463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92EEADB1-79FC-4B25-96BC-45EA38FD3F83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645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311899"/>
            <a:ext cx="826477" cy="43121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1"/>
            <a:ext cx="12192000" cy="365126"/>
          </a:xfrm>
          <a:prstGeom prst="rect">
            <a:avLst/>
          </a:prstGeom>
          <a:solidFill>
            <a:srgbClr val="58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4679" y="1"/>
            <a:ext cx="8792307" cy="365125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53800" y="-1"/>
            <a:ext cx="838200" cy="365125"/>
          </a:xfrm>
          <a:prstGeom prst="rect">
            <a:avLst/>
          </a:prstGeom>
        </p:spPr>
        <p:txBody>
          <a:bodyPr anchor="ctr"/>
          <a:lstStyle>
            <a:lvl1pPr algn="ctr"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92EEADB1-79FC-4B25-96BC-45EA38FD3F83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Espace réservé de la date 8"/>
          <p:cNvSpPr>
            <a:spLocks noGrp="1"/>
          </p:cNvSpPr>
          <p:nvPr>
            <p:ph type="dt" sz="half" idx="10"/>
          </p:nvPr>
        </p:nvSpPr>
        <p:spPr>
          <a:xfrm>
            <a:off x="-1" y="-2"/>
            <a:ext cx="1664679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9DBCD08-03CF-40EA-8677-F4DB27BB9FC3}" type="datetimeFigureOut">
              <a:rPr lang="fr-FR" smtClean="0">
                <a:solidFill>
                  <a:prstClr val="white"/>
                </a:solidFill>
              </a:rPr>
              <a:pPr/>
              <a:t>02/06/2020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369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311899"/>
            <a:ext cx="826477" cy="43121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1"/>
            <a:ext cx="12192000" cy="365126"/>
          </a:xfrm>
          <a:prstGeom prst="rect">
            <a:avLst/>
          </a:prstGeom>
          <a:solidFill>
            <a:srgbClr val="58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4679" y="1"/>
            <a:ext cx="8792307" cy="365125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53800" y="-1"/>
            <a:ext cx="838200" cy="365125"/>
          </a:xfrm>
          <a:prstGeom prst="rect">
            <a:avLst/>
          </a:prstGeom>
        </p:spPr>
        <p:txBody>
          <a:bodyPr anchor="ctr"/>
          <a:lstStyle>
            <a:lvl1pPr algn="ctr"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92EEADB1-79FC-4B25-96BC-45EA38FD3F83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endParaRPr lang="fr-FR">
              <a:solidFill>
                <a:prstClr val="white"/>
              </a:solidFill>
            </a:endParaRPr>
          </a:p>
        </p:txBody>
      </p:sp>
      <p:sp>
        <p:nvSpPr>
          <p:cNvPr id="17" name="Espace réservé de la date 8"/>
          <p:cNvSpPr>
            <a:spLocks noGrp="1"/>
          </p:cNvSpPr>
          <p:nvPr>
            <p:ph type="dt" sz="half" idx="10"/>
          </p:nvPr>
        </p:nvSpPr>
        <p:spPr>
          <a:xfrm>
            <a:off x="-1" y="-2"/>
            <a:ext cx="1664679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9DBCD08-03CF-40EA-8677-F4DB27BB9FC3}" type="datetimeFigureOut">
              <a:rPr lang="fr-FR" smtClean="0">
                <a:solidFill>
                  <a:prstClr val="white"/>
                </a:solidFill>
              </a:rPr>
              <a:pPr/>
              <a:t>02/06/2020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564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311899"/>
            <a:ext cx="826477" cy="43121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1"/>
            <a:ext cx="12192000" cy="365126"/>
          </a:xfrm>
          <a:prstGeom prst="rect">
            <a:avLst/>
          </a:prstGeom>
          <a:solidFill>
            <a:srgbClr val="58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4679" y="1"/>
            <a:ext cx="8792307" cy="365125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53800" y="-1"/>
            <a:ext cx="838200" cy="365125"/>
          </a:xfrm>
          <a:prstGeom prst="rect">
            <a:avLst/>
          </a:prstGeom>
        </p:spPr>
        <p:txBody>
          <a:bodyPr anchor="ctr"/>
          <a:lstStyle>
            <a:lvl1pPr algn="ctr">
              <a:defRPr sz="11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92EEADB1-79FC-4B25-96BC-45EA38FD3F83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endParaRPr lang="fr-FR">
              <a:solidFill>
                <a:prstClr val="white"/>
              </a:solidFill>
            </a:endParaRPr>
          </a:p>
        </p:txBody>
      </p:sp>
      <p:sp>
        <p:nvSpPr>
          <p:cNvPr id="13" name="Espace réservé de la date 8"/>
          <p:cNvSpPr>
            <a:spLocks noGrp="1"/>
          </p:cNvSpPr>
          <p:nvPr>
            <p:ph type="dt" sz="half" idx="10"/>
          </p:nvPr>
        </p:nvSpPr>
        <p:spPr>
          <a:xfrm>
            <a:off x="-1" y="-2"/>
            <a:ext cx="1664679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9DBCD08-03CF-40EA-8677-F4DB27BB9FC3}" type="datetimeFigureOut">
              <a:rPr lang="fr-FR" smtClean="0">
                <a:solidFill>
                  <a:prstClr val="white"/>
                </a:solidFill>
              </a:rPr>
              <a:pPr/>
              <a:t>02/06/2020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459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theme" Target="../theme/theme4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3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7F7042"/>
          </a:solidFill>
          <a:latin typeface="Leelawadee" panose="020B0502040204020203" pitchFamily="34" charset="-34"/>
          <a:ea typeface="+mj-ea"/>
          <a:cs typeface="Leelawadee" panose="020B0502040204020203" pitchFamily="34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100000"/>
        <a:buFont typeface="Arial" panose="020B0604020202020204" pitchFamily="34" charset="0"/>
        <a:buChar char="•"/>
        <a:defRPr sz="2800" kern="1200">
          <a:solidFill>
            <a:srgbClr val="00509E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28AB9DC7-BA07-4B58-91AC-9F2EE235EC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91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="" xmlns:a16="http://schemas.microsoft.com/office/drawing/2014/main" id="{2332D7F8-F6B4-4ADB-AC9D-66C78264C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FBF6A894-00F6-4874-94B7-076C14EAD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2BEDFCE1-6E7F-4F57-9223-047550D81B3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="" xmlns:a16="http://schemas.microsoft.com/office/drawing/2014/main" id="{2FC6F5F5-FBB4-4B5B-856A-15152A2E3BC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57" y="2504208"/>
            <a:ext cx="5418243" cy="2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60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93C7AF4D-B423-44DF-8CAE-F3A19FA3BB70}"/>
              </a:ext>
            </a:extLst>
          </p:cNvPr>
          <p:cNvSpPr/>
          <p:nvPr userDrawn="1"/>
        </p:nvSpPr>
        <p:spPr>
          <a:xfrm>
            <a:off x="0" y="6561137"/>
            <a:ext cx="12192000" cy="296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F3A5F6C6-0D26-4C17-BC00-B2A2B186EA71}"/>
              </a:ext>
            </a:extLst>
          </p:cNvPr>
          <p:cNvSpPr/>
          <p:nvPr userDrawn="1"/>
        </p:nvSpPr>
        <p:spPr>
          <a:xfrm>
            <a:off x="0" y="0"/>
            <a:ext cx="4038600" cy="749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="" xmlns:a16="http://schemas.microsoft.com/office/drawing/2014/main" id="{59DDE378-1D13-4A80-9DFE-D43FF0208B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78" y="-1"/>
            <a:ext cx="9858222" cy="7527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="" xmlns:a16="http://schemas.microsoft.com/office/drawing/2014/main" id="{ADAF88F3-DB31-4080-994B-5C33FE5C3B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" y="75657"/>
            <a:ext cx="1509485" cy="597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D22BA746-ED52-4126-AA00-E079DC00E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5"/>
          <a:stretch/>
        </p:blipFill>
        <p:spPr>
          <a:xfrm flipH="1">
            <a:off x="0" y="6562449"/>
            <a:ext cx="1944914" cy="295551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="" xmlns:a16="http://schemas.microsoft.com/office/drawing/2014/main" id="{C7661ED1-8675-4472-BDA1-48DE2C2E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31769"/>
          <a:stretch/>
        </p:blipFill>
        <p:spPr>
          <a:xfrm>
            <a:off x="0" y="-77242"/>
            <a:ext cx="409635" cy="752703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="" xmlns:a16="http://schemas.microsoft.com/office/drawing/2014/main" id="{0D21F89D-92E3-4289-A5FC-1F70E2EF1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58966"/>
          <a:stretch/>
        </p:blipFill>
        <p:spPr>
          <a:xfrm rot="471467">
            <a:off x="14300" y="-478851"/>
            <a:ext cx="261864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608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4A93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="" xmlns:a16="http://schemas.microsoft.com/office/drawing/2014/main" id="{FAF7EABE-E2F2-4F1C-82FF-D1119797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3077" y="2892612"/>
            <a:ext cx="6879771" cy="957036"/>
          </a:xfrm>
        </p:spPr>
        <p:txBody>
          <a:bodyPr/>
          <a:lstStyle/>
          <a:p>
            <a:r>
              <a:rPr lang="en-GB" sz="3400" dirty="0" smtClean="0"/>
              <a:t>WP2 - Innovation </a:t>
            </a:r>
            <a:br>
              <a:rPr lang="en-GB" sz="3400" dirty="0" smtClean="0"/>
            </a:br>
            <a:r>
              <a:rPr lang="es-ES_tradnl" sz="3400" dirty="0" err="1" smtClean="0"/>
              <a:t>Quality</a:t>
            </a:r>
            <a:r>
              <a:rPr lang="es-ES_tradnl" sz="3400" dirty="0" smtClean="0"/>
              <a:t> </a:t>
            </a:r>
            <a:r>
              <a:rPr lang="es-ES_tradnl" sz="3400" dirty="0" err="1"/>
              <a:t>Milk</a:t>
            </a:r>
            <a:r>
              <a:rPr lang="es-ES_tradnl" sz="3400" dirty="0"/>
              <a:t> </a:t>
            </a:r>
            <a:r>
              <a:rPr lang="es-ES_tradnl" sz="3400" dirty="0" err="1"/>
              <a:t>Program</a:t>
            </a:r>
            <a:r>
              <a:rPr lang="en-GB" sz="3400" dirty="0"/>
              <a:t> and communication technologies practices to manage mastitis and </a:t>
            </a:r>
            <a:r>
              <a:rPr lang="en-GB" sz="3400" dirty="0" smtClean="0"/>
              <a:t>antimicrobials</a:t>
            </a:r>
            <a:br>
              <a:rPr lang="en-GB" sz="3400" dirty="0" smtClean="0"/>
            </a:br>
            <a:r>
              <a:rPr lang="en-GB" sz="3400" dirty="0" smtClean="0"/>
              <a:t>on </a:t>
            </a:r>
            <a:r>
              <a:rPr lang="en-GB" sz="3400" dirty="0"/>
              <a:t>dairy farms in Tunisia</a:t>
            </a:r>
            <a:endParaRPr lang="fr-FR" sz="3400" dirty="0"/>
          </a:p>
        </p:txBody>
      </p:sp>
      <p:grpSp>
        <p:nvGrpSpPr>
          <p:cNvPr id="4" name="Gruppo 2">
            <a:extLst>
              <a:ext uri="{FF2B5EF4-FFF2-40B4-BE49-F238E27FC236}">
                <a16:creationId xmlns:a16="http://schemas.microsoft.com/office/drawing/2014/main" xmlns="" id="{187573DE-E220-40AB-A2C7-C6C5D384BC5C}"/>
              </a:ext>
            </a:extLst>
          </p:cNvPr>
          <p:cNvGrpSpPr>
            <a:grpSpLocks/>
          </p:cNvGrpSpPr>
          <p:nvPr/>
        </p:nvGrpSpPr>
        <p:grpSpPr bwMode="auto">
          <a:xfrm>
            <a:off x="3524816" y="5889448"/>
            <a:ext cx="6298634" cy="855851"/>
            <a:chOff x="3298389" y="5683239"/>
            <a:chExt cx="5534709" cy="1198501"/>
          </a:xfrm>
        </p:grpSpPr>
        <p:pic>
          <p:nvPicPr>
            <p:cNvPr id="5" name="Picture 13" descr="Risultati immagini per european commission">
              <a:extLst>
                <a:ext uri="{FF2B5EF4-FFF2-40B4-BE49-F238E27FC236}">
                  <a16:creationId xmlns:a16="http://schemas.microsoft.com/office/drawing/2014/main" xmlns="" id="{5A4F4366-DEB2-4808-9124-3F36CD40F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8389" y="5683239"/>
              <a:ext cx="1056944" cy="11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CasellaDiTesto 1">
              <a:extLst>
                <a:ext uri="{FF2B5EF4-FFF2-40B4-BE49-F238E27FC236}">
                  <a16:creationId xmlns:a16="http://schemas.microsoft.com/office/drawing/2014/main" xmlns="" id="{A504467C-9C82-4FB4-B25E-0FE5AC58E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002" y="6186841"/>
              <a:ext cx="4358096" cy="64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it-IT" altLang="it-IT" sz="1200" dirty="0">
                  <a:solidFill>
                    <a:prstClr val="black"/>
                  </a:solidFill>
                </a:rPr>
                <a:t>The PRIMA programme is supported under Horizon 2020, the European Union’s Framework Programme for Research and Innovation</a:t>
              </a:r>
            </a:p>
          </p:txBody>
        </p:sp>
      </p:grpSp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058E864C-A036-4CFA-A32B-C744EF81C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3450" y="5889353"/>
            <a:ext cx="23685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754" y="118833"/>
            <a:ext cx="1200742" cy="835323"/>
          </a:xfrm>
          <a:prstGeom prst="rect">
            <a:avLst/>
          </a:prstGeom>
        </p:spPr>
      </p:pic>
      <p:pic>
        <p:nvPicPr>
          <p:cNvPr id="14" name="Image 13" descr="RÃ©sultat de recherche d'images pour &quot;danone tunisie&quot;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487" y="-747"/>
            <a:ext cx="1603513" cy="11023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Sous-titre 6">
            <a:extLst>
              <a:ext uri="{FF2B5EF4-FFF2-40B4-BE49-F238E27FC236}">
                <a16:creationId xmlns="" xmlns:a16="http://schemas.microsoft.com/office/drawing/2014/main" id="{ADC46749-8403-42E6-B3BE-B88B4F7C02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06452" y="5242259"/>
            <a:ext cx="6705600" cy="429288"/>
          </a:xfrm>
        </p:spPr>
        <p:txBody>
          <a:bodyPr/>
          <a:lstStyle/>
          <a:p>
            <a:r>
              <a:rPr lang="en-US" dirty="0" smtClean="0"/>
              <a:t>Leaders: Idele, Philippe Roussel and </a:t>
            </a:r>
            <a:r>
              <a:rPr lang="en-US" dirty="0" smtClean="0"/>
              <a:t>Benedicte Fusai</a:t>
            </a:r>
            <a:endParaRPr lang="en-US" dirty="0" smtClean="0"/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496" y="55590"/>
            <a:ext cx="1454382" cy="121152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="" xmlns:a16="http://schemas.microsoft.com/office/drawing/2014/main" id="{FEE9C23A-5F60-4B7F-8B99-6663FCC2FB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68253" y="71653"/>
            <a:ext cx="1116367" cy="11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07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Results</a:t>
            </a:r>
            <a:r>
              <a:rPr lang="fr-FR" dirty="0" smtClean="0"/>
              <a:t> </a:t>
            </a:r>
            <a:r>
              <a:rPr lang="fr-FR" dirty="0" smtClean="0">
                <a:sym typeface="Wingdings 3" panose="05040102010807070707" pitchFamily="18" charset="2"/>
              </a:rPr>
              <a:t> factor </a:t>
            </a:r>
            <a:r>
              <a:rPr lang="fr-FR" dirty="0" err="1" smtClean="0">
                <a:sym typeface="Wingdings 3" panose="05040102010807070707" pitchFamily="18" charset="2"/>
              </a:rPr>
              <a:t>contributing</a:t>
            </a:r>
            <a:r>
              <a:rPr lang="fr-FR" dirty="0" smtClean="0">
                <a:sym typeface="Wingdings 3" panose="05040102010807070707" pitchFamily="18" charset="2"/>
              </a:rPr>
              <a:t> to the </a:t>
            </a:r>
            <a:r>
              <a:rPr lang="fr-FR" dirty="0" err="1" smtClean="0">
                <a:sym typeface="Wingdings 3" panose="05040102010807070707" pitchFamily="18" charset="2"/>
              </a:rPr>
              <a:t>level</a:t>
            </a:r>
            <a:r>
              <a:rPr lang="fr-FR" dirty="0" smtClean="0">
                <a:sym typeface="Wingdings 3" panose="05040102010807070707" pitchFamily="18" charset="2"/>
              </a:rPr>
              <a:t> of </a:t>
            </a:r>
            <a:br>
              <a:rPr lang="fr-FR" dirty="0" smtClean="0">
                <a:sym typeface="Wingdings 3" panose="05040102010807070707" pitchFamily="18" charset="2"/>
              </a:rPr>
            </a:br>
            <a:r>
              <a:rPr lang="fr-FR" dirty="0" err="1" smtClean="0">
                <a:sym typeface="Wingdings 3" panose="05040102010807070707" pitchFamily="18" charset="2"/>
              </a:rPr>
              <a:t>Cell</a:t>
            </a:r>
            <a:r>
              <a:rPr lang="fr-FR" dirty="0" smtClean="0">
                <a:sym typeface="Wingdings 3" panose="05040102010807070707" pitchFamily="18" charset="2"/>
              </a:rPr>
              <a:t> Concentration </a:t>
            </a:r>
            <a:r>
              <a:rPr lang="fr-FR" dirty="0" err="1" smtClean="0">
                <a:sym typeface="Wingdings 3" panose="05040102010807070707" pitchFamily="18" charset="2"/>
              </a:rPr>
              <a:t>Herd</a:t>
            </a:r>
            <a:r>
              <a:rPr lang="fr-FR" dirty="0" smtClean="0">
                <a:sym typeface="Wingdings 3" panose="05040102010807070707" pitchFamily="18" charset="2"/>
              </a:rPr>
              <a:t> (CCH)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0" y="704269"/>
            <a:ext cx="2654300" cy="1990725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86253" y="5249687"/>
            <a:ext cx="5362047" cy="101566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err="1">
                <a:solidFill>
                  <a:schemeClr val="bg1"/>
                </a:solidFill>
              </a:rPr>
              <a:t>Different</a:t>
            </a:r>
            <a:r>
              <a:rPr lang="fr-FR" sz="2000" b="1" dirty="0" smtClean="0"/>
              <a:t> </a:t>
            </a:r>
            <a:r>
              <a:rPr lang="fr-FR" sz="2000" b="1" dirty="0" err="1">
                <a:solidFill>
                  <a:schemeClr val="bg1"/>
                </a:solidFill>
              </a:rPr>
              <a:t>results</a:t>
            </a:r>
            <a:r>
              <a:rPr lang="fr-FR" sz="2000" b="1" dirty="0" smtClean="0">
                <a:solidFill>
                  <a:schemeClr val="bg1"/>
                </a:solidFill>
              </a:rPr>
              <a:t> </a:t>
            </a:r>
            <a:r>
              <a:rPr lang="fr-FR" sz="2000" b="1" dirty="0" err="1" smtClean="0">
                <a:solidFill>
                  <a:schemeClr val="bg1"/>
                </a:solidFill>
              </a:rPr>
              <a:t>depending</a:t>
            </a:r>
            <a:r>
              <a:rPr lang="fr-FR" sz="2000" b="1" dirty="0" smtClean="0">
                <a:solidFill>
                  <a:schemeClr val="bg1"/>
                </a:solidFill>
              </a:rPr>
              <a:t> on the </a:t>
            </a:r>
            <a:r>
              <a:rPr lang="fr-FR" sz="2000" b="1" dirty="0" err="1" smtClean="0">
                <a:solidFill>
                  <a:schemeClr val="bg1"/>
                </a:solidFill>
              </a:rPr>
              <a:t>region</a:t>
            </a:r>
            <a:r>
              <a:rPr lang="fr-FR" sz="2000" b="1" dirty="0" smtClean="0">
                <a:solidFill>
                  <a:schemeClr val="bg1"/>
                </a:solidFill>
              </a:rPr>
              <a:t>, </a:t>
            </a:r>
            <a:br>
              <a:rPr lang="fr-FR" sz="2000" b="1" dirty="0" smtClean="0">
                <a:solidFill>
                  <a:schemeClr val="bg1"/>
                </a:solidFill>
              </a:rPr>
            </a:br>
            <a:r>
              <a:rPr lang="fr-FR" sz="2000" b="1" dirty="0" err="1" smtClean="0">
                <a:solidFill>
                  <a:schemeClr val="bg1"/>
                </a:solidFill>
              </a:rPr>
              <a:t>big</a:t>
            </a:r>
            <a:r>
              <a:rPr lang="fr-FR" sz="2000" b="1" dirty="0" smtClean="0">
                <a:solidFill>
                  <a:schemeClr val="bg1"/>
                </a:solidFill>
              </a:rPr>
              <a:t> </a:t>
            </a:r>
            <a:r>
              <a:rPr lang="fr-FR" sz="2000" b="1" dirty="0" err="1" smtClean="0">
                <a:solidFill>
                  <a:schemeClr val="bg1"/>
                </a:solidFill>
              </a:rPr>
              <a:t>herds</a:t>
            </a:r>
            <a:r>
              <a:rPr lang="fr-FR" sz="2000" b="1" dirty="0" smtClean="0">
                <a:solidFill>
                  <a:schemeClr val="bg1"/>
                </a:solidFill>
              </a:rPr>
              <a:t> (&gt; 20 </a:t>
            </a:r>
            <a:r>
              <a:rPr lang="fr-FR" sz="2000" b="1" dirty="0" err="1" smtClean="0">
                <a:solidFill>
                  <a:schemeClr val="bg1"/>
                </a:solidFill>
              </a:rPr>
              <a:t>dairy</a:t>
            </a:r>
            <a:r>
              <a:rPr lang="fr-FR" sz="2000" b="1" dirty="0" smtClean="0">
                <a:solidFill>
                  <a:schemeClr val="bg1"/>
                </a:solidFill>
              </a:rPr>
              <a:t> </a:t>
            </a:r>
            <a:r>
              <a:rPr lang="fr-FR" sz="2000" b="1" dirty="0" err="1" smtClean="0">
                <a:solidFill>
                  <a:schemeClr val="bg1"/>
                </a:solidFill>
              </a:rPr>
              <a:t>cows</a:t>
            </a:r>
            <a:r>
              <a:rPr lang="fr-FR" sz="2000" b="1" dirty="0" smtClean="0">
                <a:solidFill>
                  <a:schemeClr val="bg1"/>
                </a:solidFill>
              </a:rPr>
              <a:t>) have best </a:t>
            </a:r>
            <a:r>
              <a:rPr lang="fr-FR" sz="2000" b="1" dirty="0" err="1" smtClean="0">
                <a:solidFill>
                  <a:schemeClr val="bg1"/>
                </a:solidFill>
              </a:rPr>
              <a:t>results</a:t>
            </a:r>
            <a:r>
              <a:rPr lang="fr-FR" sz="2000" b="1" dirty="0" smtClean="0">
                <a:solidFill>
                  <a:schemeClr val="bg1"/>
                </a:solidFill>
              </a:rPr>
              <a:t> </a:t>
            </a:r>
            <a:r>
              <a:rPr lang="fr-FR" sz="2000" b="1" dirty="0" err="1" smtClean="0">
                <a:solidFill>
                  <a:schemeClr val="bg1"/>
                </a:solidFill>
              </a:rPr>
              <a:t>before</a:t>
            </a:r>
            <a:r>
              <a:rPr lang="fr-FR" sz="2000" b="1" dirty="0" smtClean="0">
                <a:solidFill>
                  <a:schemeClr val="bg1"/>
                </a:solidFill>
              </a:rPr>
              <a:t> 2016</a:t>
            </a:r>
            <a:endParaRPr lang="fr-FR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6306450"/>
              </p:ext>
            </p:extLst>
          </p:nvPr>
        </p:nvGraphicFramePr>
        <p:xfrm>
          <a:off x="-104247" y="1882157"/>
          <a:ext cx="6098647" cy="3016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7653789"/>
              </p:ext>
            </p:extLst>
          </p:nvPr>
        </p:nvGraphicFramePr>
        <p:xfrm>
          <a:off x="5792896" y="2885246"/>
          <a:ext cx="6399104" cy="3380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8321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Conclusions</a:t>
            </a:r>
            <a:endParaRPr lang="fr-FR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200" b="1" dirty="0" smtClean="0"/>
              <a:t>An unfavorable evolution of the herd cell concentrations since 2012</a:t>
            </a:r>
          </a:p>
          <a:p>
            <a:r>
              <a:rPr lang="en-US" sz="2200" b="1" dirty="0" smtClean="0"/>
              <a:t>Herd cell concentrations influenced by the region</a:t>
            </a:r>
          </a:p>
          <a:p>
            <a:r>
              <a:rPr lang="en-US" sz="2200" b="1" dirty="0" smtClean="0"/>
              <a:t>Big size herd (&gt; 20 Dairy cows) have best results before 2016</a:t>
            </a:r>
          </a:p>
          <a:p>
            <a:r>
              <a:rPr lang="en-US" sz="2200" b="1" dirty="0" smtClean="0"/>
              <a:t>A first lactation rate around 28%, with little variation depending on the year</a:t>
            </a:r>
          </a:p>
          <a:p>
            <a:r>
              <a:rPr lang="en-US" sz="2200" b="1" dirty="0" smtClean="0"/>
              <a:t>A herd cell concentration which fluctuates through the year: </a:t>
            </a:r>
            <a:br>
              <a:rPr lang="en-US" sz="2200" b="1" dirty="0" smtClean="0"/>
            </a:br>
            <a:r>
              <a:rPr lang="en-US" sz="2200" dirty="0" smtClean="0"/>
              <a:t>2 periods : 	February to June: 	between 900 000 and 1 </a:t>
            </a:r>
            <a:r>
              <a:rPr lang="en-US" sz="2200" dirty="0"/>
              <a:t>000 000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		July  to December:	&gt;  1 000 000</a:t>
            </a:r>
          </a:p>
          <a:p>
            <a:endParaRPr lang="en-US" b="1" dirty="0"/>
          </a:p>
        </p:txBody>
      </p:sp>
      <p:sp>
        <p:nvSpPr>
          <p:cNvPr id="5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27946"/>
            <a:ext cx="89269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33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err="1" smtClean="0"/>
              <a:t>Analysis</a:t>
            </a:r>
            <a:r>
              <a:rPr lang="es-ES_tradnl" dirty="0" smtClean="0"/>
              <a:t>, </a:t>
            </a:r>
            <a:r>
              <a:rPr lang="es-ES_tradnl" dirty="0" err="1"/>
              <a:t>e</a:t>
            </a:r>
            <a:r>
              <a:rPr lang="es-ES_tradnl" dirty="0" err="1" smtClean="0"/>
              <a:t>valuation</a:t>
            </a:r>
            <a:r>
              <a:rPr lang="es-ES_tradnl" dirty="0" smtClean="0"/>
              <a:t> and </a:t>
            </a:r>
            <a:r>
              <a:rPr lang="es-ES_tradnl" dirty="0" err="1" smtClean="0"/>
              <a:t>understanding</a:t>
            </a:r>
            <a:r>
              <a:rPr lang="es-ES_tradnl" dirty="0" smtClean="0"/>
              <a:t> of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situation</a:t>
            </a:r>
            <a:endParaRPr lang="fr-FR" dirty="0"/>
          </a:p>
        </p:txBody>
      </p:sp>
      <p:sp>
        <p:nvSpPr>
          <p:cNvPr id="11" name="Ellipse 10"/>
          <p:cNvSpPr/>
          <p:nvPr/>
        </p:nvSpPr>
        <p:spPr>
          <a:xfrm>
            <a:off x="4120766" y="2608863"/>
            <a:ext cx="3403674" cy="121595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 dirty="0" err="1" smtClean="0"/>
              <a:t>Epidemiological</a:t>
            </a:r>
            <a:r>
              <a:rPr lang="fr-FR" sz="2200" b="1" dirty="0" smtClean="0"/>
              <a:t> + </a:t>
            </a:r>
            <a:r>
              <a:rPr lang="fr-FR" sz="2200" b="1" dirty="0" err="1" smtClean="0"/>
              <a:t>etiological</a:t>
            </a:r>
            <a:endParaRPr lang="fr-FR" sz="2200" b="1" dirty="0" smtClean="0"/>
          </a:p>
          <a:p>
            <a:pPr algn="ctr"/>
            <a:r>
              <a:rPr lang="fr-FR" sz="2200" b="1" dirty="0" err="1" smtClean="0"/>
              <a:t>surveys</a:t>
            </a:r>
            <a:endParaRPr lang="fr-FR" sz="2200" b="1" dirty="0"/>
          </a:p>
        </p:txBody>
      </p:sp>
      <p:sp>
        <p:nvSpPr>
          <p:cNvPr id="25" name="Ellipse 24"/>
          <p:cNvSpPr/>
          <p:nvPr/>
        </p:nvSpPr>
        <p:spPr>
          <a:xfrm>
            <a:off x="8056442" y="2403453"/>
            <a:ext cx="3636818" cy="148358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 dirty="0" err="1" smtClean="0"/>
              <a:t>Economical</a:t>
            </a:r>
            <a:r>
              <a:rPr lang="fr-FR" sz="2200" b="1" dirty="0" smtClean="0"/>
              <a:t> </a:t>
            </a:r>
          </a:p>
          <a:p>
            <a:pPr algn="ctr"/>
            <a:r>
              <a:rPr lang="fr-FR" sz="2200" b="1" dirty="0" smtClean="0"/>
              <a:t>analyses</a:t>
            </a:r>
          </a:p>
        </p:txBody>
      </p:sp>
      <p:sp>
        <p:nvSpPr>
          <p:cNvPr id="26" name="Ellipse 25"/>
          <p:cNvSpPr/>
          <p:nvPr/>
        </p:nvSpPr>
        <p:spPr>
          <a:xfrm>
            <a:off x="43759" y="2524326"/>
            <a:ext cx="3636818" cy="148358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 dirty="0" smtClean="0"/>
              <a:t>Socio-</a:t>
            </a:r>
            <a:r>
              <a:rPr lang="fr-FR" sz="2200" b="1" dirty="0" err="1" smtClean="0"/>
              <a:t>technical</a:t>
            </a:r>
            <a:r>
              <a:rPr lang="fr-FR" sz="2200" b="1" dirty="0" smtClean="0"/>
              <a:t> </a:t>
            </a:r>
            <a:r>
              <a:rPr lang="fr-FR" sz="2200" b="1" dirty="0" err="1" smtClean="0"/>
              <a:t>surveys</a:t>
            </a:r>
            <a:endParaRPr lang="fr-FR" sz="2200" b="1" dirty="0" smtClean="0"/>
          </a:p>
        </p:txBody>
      </p:sp>
      <p:sp>
        <p:nvSpPr>
          <p:cNvPr id="27" name="Flèche vers le bas 26"/>
          <p:cNvSpPr/>
          <p:nvPr/>
        </p:nvSpPr>
        <p:spPr>
          <a:xfrm>
            <a:off x="1421901" y="4074898"/>
            <a:ext cx="880533" cy="5634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lèche vers le bas 27"/>
          <p:cNvSpPr/>
          <p:nvPr/>
        </p:nvSpPr>
        <p:spPr>
          <a:xfrm>
            <a:off x="5542601" y="4074898"/>
            <a:ext cx="880533" cy="56341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lèche vers le bas 28"/>
          <p:cNvSpPr/>
          <p:nvPr/>
        </p:nvSpPr>
        <p:spPr>
          <a:xfrm>
            <a:off x="9516241" y="4021014"/>
            <a:ext cx="880533" cy="563412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à coins arrondis 29"/>
          <p:cNvSpPr/>
          <p:nvPr/>
        </p:nvSpPr>
        <p:spPr>
          <a:xfrm>
            <a:off x="4571913" y="5646693"/>
            <a:ext cx="2821907" cy="624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~ </a:t>
            </a:r>
            <a:r>
              <a:rPr lang="fr-FR" sz="3200" b="1" dirty="0" smtClean="0"/>
              <a:t>88 </a:t>
            </a:r>
            <a:r>
              <a:rPr lang="fr-FR" sz="3200" b="1" dirty="0" err="1" smtClean="0"/>
              <a:t>Herds</a:t>
            </a:r>
            <a:endParaRPr lang="fr-FR" sz="3200" b="1" dirty="0"/>
          </a:p>
        </p:txBody>
      </p:sp>
      <p:sp>
        <p:nvSpPr>
          <p:cNvPr id="31" name="Ellipse 30"/>
          <p:cNvSpPr/>
          <p:nvPr/>
        </p:nvSpPr>
        <p:spPr>
          <a:xfrm>
            <a:off x="6672386" y="3402527"/>
            <a:ext cx="1704109" cy="1210763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 dirty="0" smtClean="0"/>
              <a:t>Link </a:t>
            </a:r>
            <a:r>
              <a:rPr lang="fr-FR" sz="2200" b="1" dirty="0" err="1" smtClean="0"/>
              <a:t>with</a:t>
            </a:r>
            <a:r>
              <a:rPr lang="fr-FR" sz="2200" b="1" dirty="0" smtClean="0"/>
              <a:t> WP4</a:t>
            </a:r>
            <a:endParaRPr lang="fr-FR" sz="2200" b="1" dirty="0"/>
          </a:p>
        </p:txBody>
      </p:sp>
      <p:sp>
        <p:nvSpPr>
          <p:cNvPr id="13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9269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671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49317" y="1182468"/>
            <a:ext cx="2444683" cy="225433"/>
          </a:xfrm>
        </p:spPr>
        <p:txBody>
          <a:bodyPr/>
          <a:lstStyle/>
          <a:p>
            <a:r>
              <a:rPr lang="fr-FR" dirty="0" smtClean="0"/>
              <a:t>Location of </a:t>
            </a:r>
            <a:r>
              <a:rPr lang="fr-FR" dirty="0" err="1" smtClean="0"/>
              <a:t>surveys</a:t>
            </a:r>
            <a:endParaRPr lang="fr-FR" dirty="0"/>
          </a:p>
        </p:txBody>
      </p:sp>
      <p:pic>
        <p:nvPicPr>
          <p:cNvPr id="1026" name="Picture 2" descr="RÃ©sultat de recherche d'images pour &quot;carte tunisie&quot;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159" y="1305476"/>
            <a:ext cx="3886849" cy="523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90221" y="1860174"/>
            <a:ext cx="2496159" cy="1200329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GB" sz="2400" b="1" dirty="0"/>
              <a:t>North West (Beja, </a:t>
            </a:r>
            <a:r>
              <a:rPr lang="en-GB" sz="2400" b="1" dirty="0" err="1"/>
              <a:t>Jendouba</a:t>
            </a:r>
            <a:r>
              <a:rPr lang="en-GB" sz="2400" b="1" dirty="0"/>
              <a:t>, Kef, </a:t>
            </a:r>
            <a:r>
              <a:rPr lang="en-GB" sz="2400" b="1" dirty="0" err="1"/>
              <a:t>Siliana</a:t>
            </a:r>
            <a:r>
              <a:rPr lang="en-GB" sz="2400" b="1" dirty="0"/>
              <a:t>)</a:t>
            </a:r>
            <a:endParaRPr lang="fr-FR" sz="2400" dirty="0"/>
          </a:p>
        </p:txBody>
      </p:sp>
      <p:sp>
        <p:nvSpPr>
          <p:cNvPr id="5" name="Rectangle 4"/>
          <p:cNvSpPr/>
          <p:nvPr/>
        </p:nvSpPr>
        <p:spPr>
          <a:xfrm>
            <a:off x="8310670" y="1695129"/>
            <a:ext cx="3101198" cy="1200329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GB" sz="2400" b="1" dirty="0"/>
              <a:t>North East (Ariana, Ben </a:t>
            </a:r>
            <a:r>
              <a:rPr lang="en-GB" sz="2400" b="1" dirty="0" err="1"/>
              <a:t>Arous</a:t>
            </a:r>
            <a:r>
              <a:rPr lang="en-GB" sz="2400" b="1" dirty="0"/>
              <a:t>, </a:t>
            </a:r>
            <a:r>
              <a:rPr lang="en-GB" sz="2400" b="1" dirty="0" err="1"/>
              <a:t>Nabeul</a:t>
            </a:r>
            <a:r>
              <a:rPr lang="en-GB" sz="2400" b="1" dirty="0"/>
              <a:t>, </a:t>
            </a:r>
            <a:r>
              <a:rPr lang="en-GB" sz="2400" b="1" dirty="0" smtClean="0"/>
              <a:t>Bizerte, </a:t>
            </a:r>
            <a:r>
              <a:rPr lang="en-GB" sz="2400" b="1" dirty="0" err="1" smtClean="0"/>
              <a:t>Manouba</a:t>
            </a:r>
            <a:r>
              <a:rPr lang="en-GB" sz="2400" b="1" dirty="0" smtClean="0"/>
              <a:t>)</a:t>
            </a:r>
            <a:endParaRPr lang="fr-FR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451971" y="4095750"/>
            <a:ext cx="2494734" cy="830997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GB" sz="2400" b="1" dirty="0" err="1"/>
              <a:t>Center</a:t>
            </a:r>
            <a:r>
              <a:rPr lang="en-GB" sz="2400" b="1" dirty="0"/>
              <a:t> West </a:t>
            </a:r>
            <a:r>
              <a:rPr lang="en-GB" sz="2400" b="1" dirty="0" smtClean="0"/>
              <a:t>(</a:t>
            </a:r>
            <a:r>
              <a:rPr lang="en-GB" sz="2400" b="1" dirty="0" err="1" smtClean="0"/>
              <a:t>Sidi</a:t>
            </a:r>
            <a:r>
              <a:rPr lang="en-GB" sz="2400" b="1" dirty="0" smtClean="0"/>
              <a:t> </a:t>
            </a:r>
            <a:r>
              <a:rPr lang="en-GB" sz="2400" b="1" dirty="0" err="1"/>
              <a:t>Bouzid</a:t>
            </a:r>
            <a:r>
              <a:rPr lang="en-GB" sz="2400" b="1" dirty="0"/>
              <a:t>) </a:t>
            </a:r>
            <a:endParaRPr lang="fr-FR" sz="2400" dirty="0"/>
          </a:p>
        </p:txBody>
      </p:sp>
      <p:sp>
        <p:nvSpPr>
          <p:cNvPr id="10" name="Rectangle 9"/>
          <p:cNvSpPr/>
          <p:nvPr/>
        </p:nvSpPr>
        <p:spPr>
          <a:xfrm>
            <a:off x="8310670" y="3090965"/>
            <a:ext cx="3135739" cy="830997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GB" sz="2400" b="1" dirty="0" err="1" smtClean="0"/>
              <a:t>Center</a:t>
            </a:r>
            <a:r>
              <a:rPr lang="en-GB" sz="2400" b="1" dirty="0" smtClean="0"/>
              <a:t> </a:t>
            </a:r>
            <a:r>
              <a:rPr lang="en-GB" sz="2400" b="1" dirty="0"/>
              <a:t>East (</a:t>
            </a:r>
            <a:r>
              <a:rPr lang="en-GB" sz="2400" b="1" dirty="0" err="1"/>
              <a:t>Sfax</a:t>
            </a:r>
            <a:r>
              <a:rPr lang="en-GB" sz="2400" b="1" dirty="0"/>
              <a:t>, </a:t>
            </a:r>
            <a:r>
              <a:rPr lang="en-GB" sz="2400" b="1" dirty="0" err="1"/>
              <a:t>Mahdia</a:t>
            </a:r>
            <a:r>
              <a:rPr lang="en-GB" sz="2400" b="1" dirty="0"/>
              <a:t>)</a:t>
            </a:r>
            <a:endParaRPr lang="fr-FR" sz="2400" b="1" dirty="0"/>
          </a:p>
        </p:txBody>
      </p:sp>
      <p:sp>
        <p:nvSpPr>
          <p:cNvPr id="16" name="Espace réservé du texte 6"/>
          <p:cNvSpPr txBox="1">
            <a:spLocks/>
          </p:cNvSpPr>
          <p:nvPr/>
        </p:nvSpPr>
        <p:spPr>
          <a:xfrm>
            <a:off x="3383070" y="-152400"/>
            <a:ext cx="8926966" cy="10468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WP2 - Innovation  Q</a:t>
            </a:r>
            <a:r>
              <a:rPr lang="es-ES_tradnl" dirty="0" err="1" smtClean="0"/>
              <a:t>uality</a:t>
            </a:r>
            <a:r>
              <a:rPr lang="es-ES_tradnl" dirty="0" smtClean="0"/>
              <a:t> </a:t>
            </a:r>
            <a:r>
              <a:rPr lang="es-ES_tradnl" dirty="0" err="1" smtClean="0"/>
              <a:t>Milk</a:t>
            </a:r>
            <a:r>
              <a:rPr lang="es-ES_tradnl" dirty="0" smtClean="0"/>
              <a:t> </a:t>
            </a:r>
            <a:r>
              <a:rPr lang="es-ES_tradnl" dirty="0" err="1" smtClean="0"/>
              <a:t>Program</a:t>
            </a:r>
            <a:r>
              <a:rPr lang="en-GB" dirty="0" smtClean="0"/>
              <a:t> and communication technologies practices on dairy farms in Tunisia</a:t>
            </a:r>
            <a:endParaRPr lang="fr-FR" dirty="0"/>
          </a:p>
        </p:txBody>
      </p:sp>
      <p:sp>
        <p:nvSpPr>
          <p:cNvPr id="4" name="Ellipse 3"/>
          <p:cNvSpPr/>
          <p:nvPr/>
        </p:nvSpPr>
        <p:spPr>
          <a:xfrm>
            <a:off x="4449076" y="1805399"/>
            <a:ext cx="1074859" cy="914165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5226459" y="1563426"/>
            <a:ext cx="1117191" cy="950648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5497475" y="2719564"/>
            <a:ext cx="723900" cy="931334"/>
          </a:xfrm>
          <a:prstGeom prst="ellipse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4729043" y="2981095"/>
            <a:ext cx="855132" cy="602194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173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err="1" smtClean="0"/>
              <a:t>Analysis</a:t>
            </a:r>
            <a:r>
              <a:rPr lang="es-ES_tradnl" dirty="0" smtClean="0"/>
              <a:t>, </a:t>
            </a:r>
            <a:r>
              <a:rPr lang="es-ES_tradnl" dirty="0" err="1"/>
              <a:t>e</a:t>
            </a:r>
            <a:r>
              <a:rPr lang="es-ES_tradnl" dirty="0" err="1" smtClean="0"/>
              <a:t>valuation</a:t>
            </a:r>
            <a:r>
              <a:rPr lang="es-ES_tradnl" dirty="0" smtClean="0"/>
              <a:t> and </a:t>
            </a:r>
            <a:r>
              <a:rPr lang="es-ES_tradnl" dirty="0" err="1" smtClean="0"/>
              <a:t>understanding</a:t>
            </a:r>
            <a:r>
              <a:rPr lang="es-ES_tradnl" dirty="0" smtClean="0"/>
              <a:t> of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situation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type="subTitle" idx="1"/>
          </p:nvPr>
        </p:nvSpPr>
        <p:spPr>
          <a:xfrm>
            <a:off x="324195" y="1596362"/>
            <a:ext cx="11269814" cy="1631343"/>
          </a:xfrm>
        </p:spPr>
        <p:txBody>
          <a:bodyPr/>
          <a:lstStyle/>
          <a:p>
            <a:pPr marL="0" indent="0">
              <a:buNone/>
            </a:pPr>
            <a:r>
              <a:rPr lang="fr-FR" sz="2200" b="1" dirty="0" err="1" smtClean="0"/>
              <a:t>Farms</a:t>
            </a:r>
            <a:r>
              <a:rPr lang="fr-FR" sz="2200" b="1" dirty="0" smtClean="0"/>
              <a:t> </a:t>
            </a:r>
            <a:r>
              <a:rPr lang="fr-FR" sz="2200" b="1" dirty="0" err="1" smtClean="0"/>
              <a:t>choice</a:t>
            </a:r>
            <a:endParaRPr lang="fr-FR" sz="2200" b="1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286117"/>
              </p:ext>
            </p:extLst>
          </p:nvPr>
        </p:nvGraphicFramePr>
        <p:xfrm>
          <a:off x="203199" y="2565401"/>
          <a:ext cx="11734802" cy="3401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40007"/>
                <a:gridCol w="1615652"/>
                <a:gridCol w="1626381"/>
                <a:gridCol w="1626381"/>
                <a:gridCol w="1626381"/>
              </a:tblGrid>
              <a:tr h="430620">
                <a:tc rowSpan="2">
                  <a:txBody>
                    <a:bodyPr/>
                    <a:lstStyle/>
                    <a:p>
                      <a:pPr algn="ctr"/>
                      <a:r>
                        <a:rPr lang="fr-FR" sz="2000" dirty="0" err="1" smtClean="0"/>
                        <a:t>Regions</a:t>
                      </a:r>
                      <a:endParaRPr lang="fr-FR" sz="2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r-FR" sz="2000" dirty="0" err="1" smtClean="0"/>
                        <a:t>Number</a:t>
                      </a:r>
                      <a:r>
                        <a:rPr lang="fr-FR" sz="2000" dirty="0" smtClean="0"/>
                        <a:t> of </a:t>
                      </a:r>
                      <a:r>
                        <a:rPr lang="fr-FR" sz="2000" dirty="0" err="1" smtClean="0"/>
                        <a:t>integrated</a:t>
                      </a:r>
                      <a:r>
                        <a:rPr lang="fr-FR" sz="2000" dirty="0" smtClean="0"/>
                        <a:t> </a:t>
                      </a:r>
                      <a:r>
                        <a:rPr lang="fr-FR" sz="2000" dirty="0" err="1" smtClean="0"/>
                        <a:t>farms</a:t>
                      </a:r>
                      <a:r>
                        <a:rPr lang="fr-FR" sz="2000" dirty="0" smtClean="0"/>
                        <a:t>/ </a:t>
                      </a:r>
                      <a:r>
                        <a:rPr lang="fr-FR" sz="2000" dirty="0" err="1" smtClean="0"/>
                        <a:t>region</a:t>
                      </a:r>
                      <a:endParaRPr lang="fr-F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430620">
                <a:tc vMerge="1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dirty="0" smtClean="0"/>
                        <a:t>1-5 DC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6-10</a:t>
                      </a:r>
                      <a:r>
                        <a:rPr lang="fr-FR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000" b="1" dirty="0" smtClean="0"/>
                        <a:t>DC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11-25  </a:t>
                      </a:r>
                      <a:r>
                        <a:rPr lang="fr-FR" sz="2000" b="1" dirty="0" smtClean="0"/>
                        <a:t>DC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dirty="0" smtClean="0"/>
                        <a:t>&gt; 25 DC</a:t>
                      </a:r>
                      <a:endParaRPr lang="fr-FR" sz="2000" dirty="0"/>
                    </a:p>
                  </a:txBody>
                  <a:tcPr/>
                </a:tc>
              </a:tr>
              <a:tr h="68954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smtClean="0"/>
                        <a:t>North West (Beja, </a:t>
                      </a:r>
                      <a:r>
                        <a:rPr lang="en-GB" sz="2000" b="1" dirty="0" err="1" smtClean="0"/>
                        <a:t>Jendouba</a:t>
                      </a:r>
                      <a:r>
                        <a:rPr lang="en-GB" sz="2000" b="1" dirty="0" smtClean="0"/>
                        <a:t>, Kef, </a:t>
                      </a:r>
                      <a:r>
                        <a:rPr lang="en-GB" sz="2000" b="1" dirty="0" err="1" smtClean="0"/>
                        <a:t>Siliana</a:t>
                      </a:r>
                      <a:r>
                        <a:rPr lang="en-GB" sz="2000" b="1" dirty="0" smtClean="0"/>
                        <a:t>)</a:t>
                      </a:r>
                      <a:endParaRPr lang="fr-F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</a:tr>
              <a:tr h="7535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smtClean="0"/>
                        <a:t>North East (Ariana, Ben </a:t>
                      </a:r>
                      <a:r>
                        <a:rPr lang="en-GB" sz="2000" b="1" dirty="0" err="1" smtClean="0"/>
                        <a:t>Arous</a:t>
                      </a:r>
                      <a:r>
                        <a:rPr lang="en-GB" sz="2000" b="1" dirty="0" smtClean="0"/>
                        <a:t>, </a:t>
                      </a:r>
                      <a:r>
                        <a:rPr lang="en-GB" sz="2000" b="1" dirty="0" err="1" smtClean="0"/>
                        <a:t>Nabeul</a:t>
                      </a:r>
                      <a:r>
                        <a:rPr lang="en-GB" sz="2000" b="1" dirty="0" smtClean="0"/>
                        <a:t>, Bizerte, </a:t>
                      </a:r>
                      <a:r>
                        <a:rPr lang="en-GB" sz="2000" b="1" dirty="0" err="1" smtClean="0"/>
                        <a:t>Manouba</a:t>
                      </a:r>
                      <a:r>
                        <a:rPr lang="en-GB" sz="2000" b="1" dirty="0" smtClean="0"/>
                        <a:t>)</a:t>
                      </a:r>
                      <a:endParaRPr lang="fr-FR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</a:tr>
              <a:tr h="4965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err="1" smtClean="0"/>
                        <a:t>Center</a:t>
                      </a:r>
                      <a:r>
                        <a:rPr lang="en-GB" sz="2000" b="1" dirty="0" smtClean="0"/>
                        <a:t> West  (</a:t>
                      </a:r>
                      <a:r>
                        <a:rPr lang="en-GB" sz="2000" b="1" dirty="0" err="1" smtClean="0"/>
                        <a:t>Sidi</a:t>
                      </a:r>
                      <a:r>
                        <a:rPr lang="en-GB" sz="2000" b="1" dirty="0" smtClean="0"/>
                        <a:t> </a:t>
                      </a:r>
                      <a:r>
                        <a:rPr lang="en-GB" sz="2000" b="1" dirty="0" err="1" smtClean="0"/>
                        <a:t>Bouzid</a:t>
                      </a:r>
                      <a:r>
                        <a:rPr lang="en-GB" sz="2000" b="1" dirty="0" smtClean="0"/>
                        <a:t>) </a:t>
                      </a:r>
                      <a:endParaRPr lang="fr-FR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73380" algn="l"/>
                        </a:tabLst>
                      </a:pPr>
                      <a:r>
                        <a:rPr lang="fr-FR" sz="20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</a:tr>
              <a:tr h="60064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smtClean="0"/>
                        <a:t>Centre East  (</a:t>
                      </a:r>
                      <a:r>
                        <a:rPr lang="en-GB" sz="2000" b="1" dirty="0" err="1" smtClean="0"/>
                        <a:t>Sfax</a:t>
                      </a:r>
                      <a:r>
                        <a:rPr lang="en-GB" sz="2000" b="1" dirty="0" smtClean="0"/>
                        <a:t>, </a:t>
                      </a:r>
                      <a:r>
                        <a:rPr lang="en-GB" sz="2000" b="1" dirty="0" err="1" smtClean="0"/>
                        <a:t>Mahdia</a:t>
                      </a:r>
                      <a:r>
                        <a:rPr lang="en-GB" sz="2000" b="1" dirty="0" smtClean="0"/>
                        <a:t>)</a:t>
                      </a:r>
                      <a:endParaRPr lang="fr-FR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fr-FR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fr-FR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50800" marB="50800" anchor="ctr"/>
                </a:tc>
              </a:tr>
            </a:tbl>
          </a:graphicData>
        </a:graphic>
      </p:graphicFrame>
      <p:sp>
        <p:nvSpPr>
          <p:cNvPr id="6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9269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398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Surveys</a:t>
            </a:r>
            <a:r>
              <a:rPr lang="fr-FR" dirty="0" smtClean="0"/>
              <a:t> </a:t>
            </a:r>
            <a:r>
              <a:rPr lang="fr-FR" dirty="0" err="1" smtClean="0"/>
              <a:t>steps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91017" y="1960422"/>
            <a:ext cx="2472393" cy="646331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 « Interviewers » </a:t>
            </a:r>
            <a:br>
              <a:rPr lang="fr-FR" b="1" dirty="0" smtClean="0"/>
            </a:br>
            <a:r>
              <a:rPr lang="fr-FR" b="1" dirty="0" smtClean="0"/>
              <a:t>in 88 </a:t>
            </a:r>
            <a:r>
              <a:rPr lang="fr-FR" b="1" dirty="0" err="1" smtClean="0"/>
              <a:t>farms</a:t>
            </a:r>
            <a:endParaRPr lang="fr-FR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91017" y="3028601"/>
            <a:ext cx="2476500" cy="646331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err="1" smtClean="0"/>
              <a:t>Each</a:t>
            </a:r>
            <a:r>
              <a:rPr lang="fr-FR" b="1" dirty="0" smtClean="0"/>
              <a:t> interviewer </a:t>
            </a:r>
            <a:br>
              <a:rPr lang="fr-FR" b="1" dirty="0" smtClean="0"/>
            </a:br>
            <a:r>
              <a:rPr lang="fr-FR" b="1" dirty="0" smtClean="0"/>
              <a:t>at the office</a:t>
            </a:r>
            <a:endParaRPr lang="fr-FR" b="1" dirty="0"/>
          </a:p>
        </p:txBody>
      </p:sp>
      <p:sp>
        <p:nvSpPr>
          <p:cNvPr id="13" name="ZoneTexte 12"/>
          <p:cNvSpPr txBox="1"/>
          <p:nvPr/>
        </p:nvSpPr>
        <p:spPr>
          <a:xfrm>
            <a:off x="91017" y="4464975"/>
            <a:ext cx="2472393" cy="861774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err="1" smtClean="0"/>
              <a:t>Idele</a:t>
            </a:r>
            <a:r>
              <a:rPr lang="fr-FR" b="1" dirty="0" smtClean="0"/>
              <a:t> </a:t>
            </a:r>
            <a:r>
              <a:rPr lang="fr-FR" sz="1600" b="1" dirty="0" smtClean="0"/>
              <a:t>Amandine/Benedicte/ </a:t>
            </a:r>
            <a:r>
              <a:rPr lang="fr-FR" sz="1600" b="1" dirty="0"/>
              <a:t>Philippe </a:t>
            </a:r>
            <a:endParaRPr lang="fr-FR" b="1" dirty="0"/>
          </a:p>
        </p:txBody>
      </p:sp>
      <p:sp>
        <p:nvSpPr>
          <p:cNvPr id="6" name="Flèche vers le bas 5"/>
          <p:cNvSpPr/>
          <p:nvPr/>
        </p:nvSpPr>
        <p:spPr>
          <a:xfrm>
            <a:off x="5488873" y="2803052"/>
            <a:ext cx="477394" cy="333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 vers le bas 10"/>
          <p:cNvSpPr/>
          <p:nvPr/>
        </p:nvSpPr>
        <p:spPr>
          <a:xfrm>
            <a:off x="5500073" y="3674932"/>
            <a:ext cx="477394" cy="333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3529542" y="2035007"/>
            <a:ext cx="44672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dirty="0" smtClean="0"/>
              <a:t>Paper </a:t>
            </a:r>
            <a:r>
              <a:rPr lang="fr-FR" sz="2200" dirty="0" err="1" smtClean="0"/>
              <a:t>form</a:t>
            </a:r>
            <a:endParaRPr lang="fr-FR" sz="2200" dirty="0"/>
          </a:p>
          <a:p>
            <a:pPr algn="ctr"/>
            <a:r>
              <a:rPr lang="fr-FR" sz="2200" dirty="0" err="1" smtClean="0"/>
              <a:t>Taking</a:t>
            </a:r>
            <a:r>
              <a:rPr lang="fr-FR" sz="2200" dirty="0" smtClean="0"/>
              <a:t> notes</a:t>
            </a:r>
            <a:endParaRPr lang="fr-FR" sz="2200" dirty="0"/>
          </a:p>
        </p:txBody>
      </p:sp>
      <p:sp>
        <p:nvSpPr>
          <p:cNvPr id="15" name="ZoneTexte 14"/>
          <p:cNvSpPr txBox="1"/>
          <p:nvPr/>
        </p:nvSpPr>
        <p:spPr>
          <a:xfrm>
            <a:off x="4038138" y="3097247"/>
            <a:ext cx="361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dirty="0" smtClean="0"/>
              <a:t>Input in an Excel </a:t>
            </a:r>
            <a:r>
              <a:rPr lang="fr-FR" sz="2200" dirty="0" err="1" smtClean="0"/>
              <a:t>sheet</a:t>
            </a:r>
            <a:endParaRPr lang="fr-FR" sz="2200" dirty="0"/>
          </a:p>
        </p:txBody>
      </p:sp>
      <p:sp>
        <p:nvSpPr>
          <p:cNvPr id="16" name="ZoneTexte 15"/>
          <p:cNvSpPr txBox="1"/>
          <p:nvPr/>
        </p:nvSpPr>
        <p:spPr>
          <a:xfrm>
            <a:off x="3371484" y="4042048"/>
            <a:ext cx="515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dirty="0"/>
              <a:t>Compilation </a:t>
            </a:r>
            <a:r>
              <a:rPr lang="fr-FR" sz="2200" dirty="0" smtClean="0"/>
              <a:t>of 80 </a:t>
            </a:r>
            <a:r>
              <a:rPr lang="fr-FR" sz="2200" dirty="0" err="1" smtClean="0"/>
              <a:t>surveys</a:t>
            </a:r>
            <a:r>
              <a:rPr lang="fr-FR" sz="2200" dirty="0" smtClean="0"/>
              <a:t> in Excel file</a:t>
            </a:r>
            <a:endParaRPr lang="fr-FR" sz="2200" dirty="0"/>
          </a:p>
          <a:p>
            <a:pPr algn="ctr"/>
            <a:r>
              <a:rPr lang="fr-FR" sz="2200" dirty="0" err="1" smtClean="0"/>
              <a:t>Analysis</a:t>
            </a:r>
            <a:endParaRPr lang="fr-FR" sz="2200" dirty="0"/>
          </a:p>
        </p:txBody>
      </p:sp>
      <p:sp>
        <p:nvSpPr>
          <p:cNvPr id="21" name="Flèche vers le bas 20"/>
          <p:cNvSpPr/>
          <p:nvPr/>
        </p:nvSpPr>
        <p:spPr>
          <a:xfrm>
            <a:off x="5536498" y="4816697"/>
            <a:ext cx="477394" cy="333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/>
          <p:cNvSpPr txBox="1"/>
          <p:nvPr/>
        </p:nvSpPr>
        <p:spPr>
          <a:xfrm>
            <a:off x="2654345" y="5183737"/>
            <a:ext cx="6265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dirty="0" smtClean="0"/>
              <a:t>Main </a:t>
            </a:r>
            <a:r>
              <a:rPr lang="fr-FR" sz="2200" dirty="0" err="1" smtClean="0"/>
              <a:t>results</a:t>
            </a:r>
            <a:r>
              <a:rPr lang="fr-FR" sz="2200" dirty="0" smtClean="0"/>
              <a:t> of the </a:t>
            </a:r>
            <a:r>
              <a:rPr lang="fr-FR" sz="2200" dirty="0" err="1" smtClean="0"/>
              <a:t>survey</a:t>
            </a:r>
            <a:endParaRPr lang="fr-FR" sz="2200" dirty="0" smtClean="0"/>
          </a:p>
          <a:p>
            <a:pPr algn="ctr"/>
            <a:r>
              <a:rPr lang="fr-FR" sz="2200" dirty="0" smtClean="0"/>
              <a:t>Actions plan</a:t>
            </a:r>
            <a:endParaRPr lang="fr-FR" sz="2200" dirty="0"/>
          </a:p>
        </p:txBody>
      </p:sp>
      <p:sp>
        <p:nvSpPr>
          <p:cNvPr id="24" name="ZoneTexte 23"/>
          <p:cNvSpPr txBox="1"/>
          <p:nvPr/>
        </p:nvSpPr>
        <p:spPr>
          <a:xfrm>
            <a:off x="8332505" y="1982302"/>
            <a:ext cx="3879946" cy="70788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All interviewers </a:t>
            </a:r>
            <a:r>
              <a:rPr lang="en-US" sz="2000" b="1" dirty="0" smtClean="0">
                <a:solidFill>
                  <a:schemeClr val="bg1"/>
                </a:solidFill>
              </a:rPr>
              <a:t>have been trained/informed </a:t>
            </a:r>
            <a:r>
              <a:rPr lang="en-US" sz="2000" b="1" dirty="0">
                <a:solidFill>
                  <a:schemeClr val="bg1"/>
                </a:solidFill>
              </a:rPr>
              <a:t>together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8332505" y="3320853"/>
            <a:ext cx="3883699" cy="1015663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chemeClr val="bg1"/>
                </a:solidFill>
              </a:rPr>
              <a:t>The </a:t>
            </a:r>
            <a:r>
              <a:rPr lang="fr-FR" sz="2000" b="1" dirty="0" err="1" smtClean="0">
                <a:solidFill>
                  <a:schemeClr val="bg1"/>
                </a:solidFill>
              </a:rPr>
              <a:t>form</a:t>
            </a:r>
            <a:r>
              <a:rPr lang="fr-FR" sz="2000" b="1" dirty="0" smtClean="0">
                <a:solidFill>
                  <a:schemeClr val="bg1"/>
                </a:solidFill>
              </a:rPr>
              <a:t> and data input table are </a:t>
            </a:r>
            <a:r>
              <a:rPr lang="fr-FR" sz="2000" b="1" dirty="0" err="1" smtClean="0">
                <a:solidFill>
                  <a:schemeClr val="bg1"/>
                </a:solidFill>
              </a:rPr>
              <a:t>common</a:t>
            </a:r>
            <a:r>
              <a:rPr lang="fr-FR" sz="2000" b="1" dirty="0" smtClean="0">
                <a:solidFill>
                  <a:schemeClr val="bg1"/>
                </a:solidFill>
              </a:rPr>
              <a:t> to </a:t>
            </a:r>
            <a:r>
              <a:rPr lang="fr-FR" sz="2000" b="1" dirty="0" err="1" smtClean="0">
                <a:solidFill>
                  <a:schemeClr val="bg1"/>
                </a:solidFill>
              </a:rPr>
              <a:t>everyone</a:t>
            </a:r>
            <a:r>
              <a:rPr lang="fr-FR" sz="20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fr-FR" sz="20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en-US" sz="2000" b="1" dirty="0">
                <a:solidFill>
                  <a:schemeClr val="bg1"/>
                </a:solidFill>
                <a:sym typeface="Wingdings" panose="05000000000000000000" pitchFamily="2" charset="2"/>
              </a:rPr>
              <a:t>use them in the same way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8301026" y="5085297"/>
            <a:ext cx="3911425" cy="1015663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The opinions of the </a:t>
            </a:r>
            <a:r>
              <a:rPr lang="en-US" sz="2000" b="1" dirty="0" smtClean="0">
                <a:solidFill>
                  <a:schemeClr val="bg1"/>
                </a:solidFill>
              </a:rPr>
              <a:t>interviewers are </a:t>
            </a:r>
            <a:r>
              <a:rPr lang="en-US" sz="2000" b="1" dirty="0">
                <a:solidFill>
                  <a:schemeClr val="bg1"/>
                </a:solidFill>
              </a:rPr>
              <a:t>taken into account in the analysis.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8301026" y="1030282"/>
            <a:ext cx="3911425" cy="7078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To have reliable and interesting survey results</a:t>
            </a:r>
            <a:r>
              <a:rPr lang="fr-FR" dirty="0"/>
              <a:t>:</a:t>
            </a:r>
          </a:p>
        </p:txBody>
      </p:sp>
      <p:sp>
        <p:nvSpPr>
          <p:cNvPr id="3" name="Accolade ouvrante 2"/>
          <p:cNvSpPr/>
          <p:nvPr/>
        </p:nvSpPr>
        <p:spPr>
          <a:xfrm>
            <a:off x="2930377" y="4074888"/>
            <a:ext cx="1001312" cy="1618191"/>
          </a:xfrm>
          <a:prstGeom prst="leftBrace">
            <a:avLst/>
          </a:prstGeom>
          <a:ln w="603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vers le bas 6"/>
          <p:cNvSpPr/>
          <p:nvPr/>
        </p:nvSpPr>
        <p:spPr>
          <a:xfrm>
            <a:off x="10123007" y="4352639"/>
            <a:ext cx="331500" cy="7496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 vers le bas 22"/>
          <p:cNvSpPr/>
          <p:nvPr/>
        </p:nvSpPr>
        <p:spPr>
          <a:xfrm>
            <a:off x="10152222" y="2690188"/>
            <a:ext cx="281609" cy="6084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lèche vers le bas 27"/>
          <p:cNvSpPr/>
          <p:nvPr/>
        </p:nvSpPr>
        <p:spPr>
          <a:xfrm>
            <a:off x="10152222" y="1717567"/>
            <a:ext cx="302285" cy="3344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90412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  <p:cxnSp>
        <p:nvCxnSpPr>
          <p:cNvPr id="17" name="Connecteur droit avec flèche 16"/>
          <p:cNvCxnSpPr>
            <a:stCxn id="8" idx="3"/>
          </p:cNvCxnSpPr>
          <p:nvPr/>
        </p:nvCxnSpPr>
        <p:spPr>
          <a:xfrm flipV="1">
            <a:off x="2563410" y="2266122"/>
            <a:ext cx="1968833" cy="17466"/>
          </a:xfrm>
          <a:prstGeom prst="straightConnector1">
            <a:avLst/>
          </a:prstGeom>
          <a:ln w="825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 flipV="1">
            <a:off x="2563410" y="3305100"/>
            <a:ext cx="1968833" cy="17466"/>
          </a:xfrm>
          <a:prstGeom prst="straightConnector1">
            <a:avLst/>
          </a:prstGeom>
          <a:ln w="825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98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24195" y="1774162"/>
            <a:ext cx="9151109" cy="1631343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 smtClean="0"/>
              <a:t>What </a:t>
            </a:r>
            <a:r>
              <a:rPr lang="en-US" sz="2200" b="1" dirty="0"/>
              <a:t>we want to collect/understand: </a:t>
            </a:r>
            <a:endParaRPr lang="en-US" sz="2200" b="1" dirty="0" smtClean="0"/>
          </a:p>
          <a:p>
            <a:r>
              <a:rPr lang="en-US" sz="2200" dirty="0" smtClean="0"/>
              <a:t>Milk </a:t>
            </a:r>
            <a:r>
              <a:rPr lang="en-US" sz="2200" dirty="0"/>
              <a:t>quality: How is it understood by the dairy </a:t>
            </a:r>
            <a:r>
              <a:rPr lang="en-US" sz="2200" dirty="0" smtClean="0"/>
              <a:t>farmers?</a:t>
            </a:r>
          </a:p>
          <a:p>
            <a:r>
              <a:rPr lang="en-US" sz="2200" dirty="0" smtClean="0"/>
              <a:t>Practices</a:t>
            </a:r>
            <a:r>
              <a:rPr lang="en-US" sz="2200" dirty="0"/>
              <a:t>: What are their current practices? Are they willing to change it? What are their motivations and obstacles to </a:t>
            </a:r>
            <a:r>
              <a:rPr lang="en-US" sz="2200" dirty="0" smtClean="0"/>
              <a:t>change?</a:t>
            </a:r>
          </a:p>
          <a:p>
            <a:r>
              <a:rPr lang="en-US" sz="2200" dirty="0" smtClean="0"/>
              <a:t>Information </a:t>
            </a:r>
            <a:r>
              <a:rPr lang="en-US" sz="2200" dirty="0"/>
              <a:t>mediums: Which one do they use? Which one to develop? </a:t>
            </a:r>
            <a:endParaRPr lang="en-US" sz="2200" dirty="0" smtClean="0"/>
          </a:p>
          <a:p>
            <a:endParaRPr lang="en-US" sz="2200" dirty="0"/>
          </a:p>
          <a:p>
            <a:pPr marL="0" indent="0">
              <a:buNone/>
            </a:pPr>
            <a:r>
              <a:rPr lang="en-US" sz="2200" b="1" dirty="0">
                <a:sym typeface="Wingdings" panose="05000000000000000000" pitchFamily="2" charset="2"/>
              </a:rPr>
              <a:t>Survey aims</a:t>
            </a:r>
            <a:r>
              <a:rPr lang="en-US" sz="2200" b="1" dirty="0" smtClean="0">
                <a:sym typeface="Wingdings" panose="05000000000000000000" pitchFamily="2" charset="2"/>
              </a:rPr>
              <a:t>:</a:t>
            </a:r>
            <a:endParaRPr lang="en-US" sz="2200" dirty="0">
              <a:sym typeface="Wingdings" panose="05000000000000000000" pitchFamily="2" charset="2"/>
            </a:endParaRPr>
          </a:p>
          <a:p>
            <a:r>
              <a:rPr lang="en-US" sz="2200" dirty="0" err="1" smtClean="0">
                <a:sym typeface="Wingdings" panose="05000000000000000000" pitchFamily="2" charset="2"/>
              </a:rPr>
              <a:t>Analyse</a:t>
            </a:r>
            <a:r>
              <a:rPr lang="en-US" sz="2200" dirty="0" smtClean="0">
                <a:sym typeface="Wingdings" panose="05000000000000000000" pitchFamily="2" charset="2"/>
              </a:rPr>
              <a:t> </a:t>
            </a:r>
            <a:r>
              <a:rPr lang="en-US" sz="2200" dirty="0">
                <a:sym typeface="Wingdings" panose="05000000000000000000" pitchFamily="2" charset="2"/>
              </a:rPr>
              <a:t>the situation: describe the farmers </a:t>
            </a:r>
            <a:r>
              <a:rPr lang="en-US" sz="2200" dirty="0" smtClean="0">
                <a:sym typeface="Wingdings" panose="05000000000000000000" pitchFamily="2" charset="2"/>
              </a:rPr>
              <a:t>answers</a:t>
            </a:r>
          </a:p>
          <a:p>
            <a:r>
              <a:rPr lang="en-US" sz="2200" dirty="0" smtClean="0">
                <a:sym typeface="Wingdings" panose="05000000000000000000" pitchFamily="2" charset="2"/>
              </a:rPr>
              <a:t>Come </a:t>
            </a:r>
            <a:r>
              <a:rPr lang="en-US" sz="2200" dirty="0">
                <a:sym typeface="Wingdings" panose="05000000000000000000" pitchFamily="2" charset="2"/>
              </a:rPr>
              <a:t>to actions plan for the </a:t>
            </a:r>
            <a:r>
              <a:rPr lang="en-US" sz="2200" dirty="0" smtClean="0">
                <a:sym typeface="Wingdings" panose="05000000000000000000" pitchFamily="2" charset="2"/>
              </a:rPr>
              <a:t>future</a:t>
            </a:r>
            <a:endParaRPr lang="en-US" sz="2200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324194" y="1053501"/>
            <a:ext cx="11269815" cy="420558"/>
          </a:xfrm>
          <a:prstGeom prst="rect">
            <a:avLst/>
          </a:prstGeom>
        </p:spPr>
        <p:txBody>
          <a:bodyPr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 smtClean="0"/>
              <a:t>Socio-</a:t>
            </a:r>
            <a:r>
              <a:rPr lang="fr-FR" dirty="0" err="1" smtClean="0"/>
              <a:t>technical</a:t>
            </a:r>
            <a:r>
              <a:rPr lang="fr-FR" dirty="0" smtClean="0"/>
              <a:t> </a:t>
            </a:r>
            <a:r>
              <a:rPr lang="fr-FR" dirty="0" err="1" smtClean="0"/>
              <a:t>survey</a:t>
            </a:r>
            <a:endParaRPr lang="fr-FR" sz="2200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324195" y="5683092"/>
            <a:ext cx="11269814" cy="1631343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lang="fr-FR" sz="20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endParaRPr lang="en-US" sz="2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701" y="1293212"/>
            <a:ext cx="2588299" cy="3451065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303" y="4900671"/>
            <a:ext cx="2349697" cy="1957329"/>
          </a:xfrm>
          <a:prstGeom prst="rect">
            <a:avLst/>
          </a:prstGeom>
        </p:spPr>
      </p:pic>
      <p:sp>
        <p:nvSpPr>
          <p:cNvPr id="13" name="Espace réservé du texte 6"/>
          <p:cNvSpPr txBox="1">
            <a:spLocks/>
          </p:cNvSpPr>
          <p:nvPr/>
        </p:nvSpPr>
        <p:spPr>
          <a:xfrm>
            <a:off x="3112634" y="114686"/>
            <a:ext cx="9079366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WP2 - Innovation  Q</a:t>
            </a:r>
            <a:r>
              <a:rPr lang="es-ES_tradnl" dirty="0" err="1" smtClean="0"/>
              <a:t>uality</a:t>
            </a:r>
            <a:r>
              <a:rPr lang="es-ES_tradnl" dirty="0" smtClean="0"/>
              <a:t> </a:t>
            </a:r>
            <a:r>
              <a:rPr lang="es-ES_tradnl" dirty="0" err="1" smtClean="0"/>
              <a:t>Milk</a:t>
            </a:r>
            <a:r>
              <a:rPr lang="es-ES_tradnl" dirty="0" smtClean="0"/>
              <a:t> </a:t>
            </a:r>
            <a:r>
              <a:rPr lang="es-ES_tradnl" dirty="0" err="1" smtClean="0"/>
              <a:t>Program</a:t>
            </a:r>
            <a:r>
              <a:rPr lang="en-GB" dirty="0" smtClean="0"/>
              <a:t> and communication technologies practices on dairy farms in 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58831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5 topics in the socio-</a:t>
            </a:r>
            <a:r>
              <a:rPr lang="fr-FR" dirty="0" err="1" smtClean="0"/>
              <a:t>technical</a:t>
            </a:r>
            <a:r>
              <a:rPr lang="fr-FR" dirty="0" smtClean="0"/>
              <a:t> </a:t>
            </a:r>
            <a:r>
              <a:rPr lang="fr-FR" dirty="0" err="1" smtClean="0"/>
              <a:t>form</a:t>
            </a:r>
            <a:endParaRPr lang="fr-FR" dirty="0"/>
          </a:p>
        </p:txBody>
      </p:sp>
      <p:sp>
        <p:nvSpPr>
          <p:cNvPr id="4" name="Organigramme : Opération manuelle 3"/>
          <p:cNvSpPr/>
          <p:nvPr/>
        </p:nvSpPr>
        <p:spPr>
          <a:xfrm>
            <a:off x="1948070" y="1940992"/>
            <a:ext cx="8468139" cy="4588337"/>
          </a:xfrm>
          <a:prstGeom prst="flowChartManualOperation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00"/>
          </a:p>
        </p:txBody>
      </p:sp>
      <p:sp>
        <p:nvSpPr>
          <p:cNvPr id="5" name="ZoneTexte 4"/>
          <p:cNvSpPr txBox="1"/>
          <p:nvPr/>
        </p:nvSpPr>
        <p:spPr>
          <a:xfrm>
            <a:off x="3084763" y="2127704"/>
            <a:ext cx="6029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1. Presentation of the farm, the interviewee and the milk production in the farm</a:t>
            </a:r>
            <a:endParaRPr lang="en-US" sz="2200" dirty="0"/>
          </a:p>
        </p:txBody>
      </p:sp>
      <p:sp>
        <p:nvSpPr>
          <p:cNvPr id="6" name="ZoneTexte 5"/>
          <p:cNvSpPr txBox="1"/>
          <p:nvPr/>
        </p:nvSpPr>
        <p:spPr>
          <a:xfrm>
            <a:off x="2944439" y="2980130"/>
            <a:ext cx="6029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200" dirty="0" smtClean="0"/>
              <a:t>2. Milk quality</a:t>
            </a:r>
          </a:p>
          <a:p>
            <a:pPr algn="ctr"/>
            <a:r>
              <a:rPr lang="en-NZ" sz="2200" dirty="0" smtClean="0"/>
              <a:t>Farmer definition, criteria</a:t>
            </a:r>
            <a:endParaRPr lang="en-NZ" sz="2200" dirty="0"/>
          </a:p>
        </p:txBody>
      </p:sp>
      <p:sp>
        <p:nvSpPr>
          <p:cNvPr id="7" name="ZoneTexte 6"/>
          <p:cNvSpPr txBox="1"/>
          <p:nvPr/>
        </p:nvSpPr>
        <p:spPr>
          <a:xfrm>
            <a:off x="2859476" y="3832556"/>
            <a:ext cx="66008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3. Practices already in place in the farm and recommend practices about milking, housing and milking machine</a:t>
            </a:r>
            <a:endParaRPr lang="en-US" sz="2200" dirty="0"/>
          </a:p>
        </p:txBody>
      </p:sp>
      <p:sp>
        <p:nvSpPr>
          <p:cNvPr id="8" name="ZoneTexte 7"/>
          <p:cNvSpPr txBox="1"/>
          <p:nvPr/>
        </p:nvSpPr>
        <p:spPr>
          <a:xfrm>
            <a:off x="2944439" y="4703281"/>
            <a:ext cx="60293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dirty="0"/>
              <a:t>4</a:t>
            </a:r>
            <a:r>
              <a:rPr lang="fr-FR" sz="2200" dirty="0" smtClean="0"/>
              <a:t>. </a:t>
            </a:r>
            <a:r>
              <a:rPr lang="fr-FR" sz="2200" dirty="0" err="1" smtClean="0"/>
              <a:t>Advice</a:t>
            </a:r>
            <a:r>
              <a:rPr lang="fr-FR" sz="2200" dirty="0" smtClean="0"/>
              <a:t>, information and training</a:t>
            </a:r>
            <a:endParaRPr lang="fr-FR" sz="2200" dirty="0"/>
          </a:p>
        </p:txBody>
      </p:sp>
      <p:sp>
        <p:nvSpPr>
          <p:cNvPr id="9" name="ZoneTexte 8"/>
          <p:cNvSpPr txBox="1"/>
          <p:nvPr/>
        </p:nvSpPr>
        <p:spPr>
          <a:xfrm>
            <a:off x="4224066" y="5425691"/>
            <a:ext cx="37507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dirty="0"/>
              <a:t>5</a:t>
            </a:r>
            <a:r>
              <a:rPr lang="fr-FR" sz="2200" dirty="0" smtClean="0"/>
              <a:t>. Future of the </a:t>
            </a:r>
            <a:r>
              <a:rPr lang="fr-FR" sz="2200" dirty="0" err="1" smtClean="0"/>
              <a:t>farm</a:t>
            </a:r>
            <a:r>
              <a:rPr lang="fr-FR" sz="2200" dirty="0" smtClean="0"/>
              <a:t> </a:t>
            </a:r>
            <a:endParaRPr lang="fr-FR" sz="2200" dirty="0"/>
          </a:p>
        </p:txBody>
      </p:sp>
      <p:sp>
        <p:nvSpPr>
          <p:cNvPr id="13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90793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416" y="4572000"/>
            <a:ext cx="2349697" cy="195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63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 smtClean="0"/>
              <a:t>Epidemiological</a:t>
            </a:r>
            <a:r>
              <a:rPr lang="fr-FR" dirty="0" smtClean="0"/>
              <a:t>/</a:t>
            </a:r>
            <a:r>
              <a:rPr lang="fr-FR" dirty="0" err="1" smtClean="0"/>
              <a:t>etiological</a:t>
            </a:r>
            <a:r>
              <a:rPr lang="fr-FR" dirty="0" smtClean="0"/>
              <a:t> </a:t>
            </a:r>
            <a:r>
              <a:rPr lang="fr-FR" dirty="0" err="1" smtClean="0"/>
              <a:t>surveys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2200" dirty="0"/>
          </a:p>
        </p:txBody>
      </p:sp>
      <p:pic>
        <p:nvPicPr>
          <p:cNvPr id="4" name="Image 3">
            <a:extLst>
              <a:ext uri="{FF2B5EF4-FFF2-40B4-BE49-F238E27FC236}">
                <a16:creationId xmlns="" xmlns:a16="http://schemas.microsoft.com/office/drawing/2014/main" id="{FEE9C23A-5F60-4B7F-8B99-6663FCC2F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0485" y="4475033"/>
            <a:ext cx="1633525" cy="166646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617" y="962686"/>
            <a:ext cx="3856383" cy="2892286"/>
          </a:xfrm>
          <a:prstGeom prst="rect">
            <a:avLst/>
          </a:prstGeom>
        </p:spPr>
      </p:pic>
      <p:sp>
        <p:nvSpPr>
          <p:cNvPr id="7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2970684" y="110285"/>
            <a:ext cx="922131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  <p:sp>
        <p:nvSpPr>
          <p:cNvPr id="9" name="Sous-titre 2"/>
          <p:cNvSpPr>
            <a:spLocks noGrp="1"/>
          </p:cNvSpPr>
          <p:nvPr>
            <p:ph type="subTitle" idx="1"/>
          </p:nvPr>
        </p:nvSpPr>
        <p:spPr>
          <a:xfrm>
            <a:off x="324195" y="1774162"/>
            <a:ext cx="7892153" cy="1631343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 smtClean="0"/>
              <a:t>What </a:t>
            </a:r>
            <a:r>
              <a:rPr lang="en-US" sz="2200" b="1" dirty="0"/>
              <a:t>we want to collect/understand: </a:t>
            </a:r>
            <a:endParaRPr lang="en-US" sz="2200" b="1" dirty="0" smtClean="0"/>
          </a:p>
          <a:p>
            <a:r>
              <a:rPr lang="fr-FR" b="1" dirty="0" err="1" smtClean="0"/>
              <a:t>Disease</a:t>
            </a:r>
            <a:r>
              <a:rPr lang="fr-FR" b="1" dirty="0" smtClean="0"/>
              <a:t> </a:t>
            </a:r>
            <a:r>
              <a:rPr lang="fr-FR" b="1" dirty="0" err="1" smtClean="0"/>
              <a:t>occurence</a:t>
            </a:r>
            <a:r>
              <a:rPr lang="fr-FR" b="1" dirty="0" smtClean="0"/>
              <a:t> </a:t>
            </a:r>
            <a:r>
              <a:rPr lang="fr-FR" dirty="0"/>
              <a:t>in the </a:t>
            </a:r>
            <a:r>
              <a:rPr lang="fr-FR" dirty="0" err="1" smtClean="0"/>
              <a:t>herd</a:t>
            </a:r>
            <a:r>
              <a:rPr lang="fr-FR" dirty="0" smtClean="0"/>
              <a:t>?</a:t>
            </a:r>
          </a:p>
          <a:p>
            <a:r>
              <a:rPr lang="fr-FR" b="1" dirty="0" err="1" smtClean="0"/>
              <a:t>Treatments</a:t>
            </a:r>
            <a:r>
              <a:rPr lang="fr-FR" b="1" dirty="0" smtClean="0"/>
              <a:t> </a:t>
            </a:r>
            <a:r>
              <a:rPr lang="fr-FR" dirty="0"/>
              <a:t>(</a:t>
            </a:r>
            <a:r>
              <a:rPr lang="fr-FR" dirty="0" err="1"/>
              <a:t>antibiotics</a:t>
            </a:r>
            <a:r>
              <a:rPr lang="fr-FR" dirty="0"/>
              <a:t>/</a:t>
            </a:r>
            <a:r>
              <a:rPr lang="fr-FR" dirty="0" err="1"/>
              <a:t>antiparasitics</a:t>
            </a:r>
            <a:r>
              <a:rPr lang="fr-FR" dirty="0"/>
              <a:t>/</a:t>
            </a:r>
            <a:r>
              <a:rPr lang="fr-FR" dirty="0" err="1"/>
              <a:t>others</a:t>
            </a:r>
            <a:r>
              <a:rPr lang="fr-FR" dirty="0"/>
              <a:t>) </a:t>
            </a:r>
            <a:r>
              <a:rPr lang="fr-FR" dirty="0" err="1"/>
              <a:t>used</a:t>
            </a:r>
            <a:r>
              <a:rPr lang="fr-FR" dirty="0"/>
              <a:t> on the </a:t>
            </a:r>
            <a:r>
              <a:rPr lang="fr-FR" dirty="0" err="1" smtClean="0"/>
              <a:t>farm</a:t>
            </a:r>
            <a:r>
              <a:rPr lang="fr-FR" dirty="0" smtClean="0"/>
              <a:t>?</a:t>
            </a:r>
          </a:p>
          <a:p>
            <a:r>
              <a:rPr lang="fr-FR" b="1" dirty="0" err="1" smtClean="0"/>
              <a:t>Treatment</a:t>
            </a:r>
            <a:r>
              <a:rPr lang="fr-FR" b="1" dirty="0" smtClean="0"/>
              <a:t> </a:t>
            </a:r>
            <a:r>
              <a:rPr lang="fr-FR" b="1" dirty="0"/>
              <a:t>practices</a:t>
            </a:r>
            <a:r>
              <a:rPr lang="fr-FR" dirty="0"/>
              <a:t>: </a:t>
            </a:r>
            <a:r>
              <a:rPr lang="fr-FR" dirty="0" err="1"/>
              <a:t>What</a:t>
            </a:r>
            <a:r>
              <a:rPr lang="fr-FR" dirty="0"/>
              <a:t> are </a:t>
            </a:r>
            <a:r>
              <a:rPr lang="fr-FR" dirty="0" err="1"/>
              <a:t>their</a:t>
            </a:r>
            <a:r>
              <a:rPr lang="fr-FR" dirty="0"/>
              <a:t> </a:t>
            </a:r>
            <a:r>
              <a:rPr lang="fr-FR" dirty="0" err="1"/>
              <a:t>current</a:t>
            </a:r>
            <a:r>
              <a:rPr lang="fr-FR" dirty="0"/>
              <a:t> practices? Are </a:t>
            </a:r>
            <a:r>
              <a:rPr lang="fr-FR" dirty="0" err="1"/>
              <a:t>they</a:t>
            </a:r>
            <a:r>
              <a:rPr lang="fr-FR" dirty="0"/>
              <a:t> </a:t>
            </a:r>
            <a:r>
              <a:rPr lang="fr-FR" dirty="0" err="1"/>
              <a:t>willing</a:t>
            </a:r>
            <a:r>
              <a:rPr lang="fr-FR" dirty="0"/>
              <a:t> to change </a:t>
            </a:r>
            <a:r>
              <a:rPr lang="fr-FR" dirty="0" err="1"/>
              <a:t>it</a:t>
            </a:r>
            <a:r>
              <a:rPr lang="fr-FR" dirty="0"/>
              <a:t>? </a:t>
            </a:r>
            <a:r>
              <a:rPr lang="fr-FR" dirty="0" err="1"/>
              <a:t>What</a:t>
            </a:r>
            <a:r>
              <a:rPr lang="fr-FR" dirty="0"/>
              <a:t> are </a:t>
            </a:r>
            <a:r>
              <a:rPr lang="fr-FR" dirty="0" err="1"/>
              <a:t>their</a:t>
            </a:r>
            <a:r>
              <a:rPr lang="fr-FR" dirty="0"/>
              <a:t> motivations and obstacles to </a:t>
            </a:r>
            <a:r>
              <a:rPr lang="fr-FR" dirty="0" smtClean="0"/>
              <a:t>change?</a:t>
            </a:r>
          </a:p>
          <a:p>
            <a:r>
              <a:rPr lang="fr-FR" b="1" dirty="0" err="1" smtClean="0"/>
              <a:t>Knowledge</a:t>
            </a:r>
            <a:r>
              <a:rPr lang="fr-FR" b="1" dirty="0" smtClean="0"/>
              <a:t> </a:t>
            </a:r>
            <a:r>
              <a:rPr lang="fr-FR" b="1" dirty="0" err="1"/>
              <a:t>level</a:t>
            </a:r>
            <a:r>
              <a:rPr lang="fr-FR" dirty="0"/>
              <a:t>? (ex : </a:t>
            </a:r>
            <a:r>
              <a:rPr lang="fr-FR" dirty="0" err="1"/>
              <a:t>antibioresistance</a:t>
            </a:r>
            <a:r>
              <a:rPr lang="fr-FR" dirty="0"/>
              <a:t>)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b="1" dirty="0">
                <a:sym typeface="Wingdings" panose="05000000000000000000" pitchFamily="2" charset="2"/>
              </a:rPr>
              <a:t>Survey aims</a:t>
            </a:r>
            <a:r>
              <a:rPr lang="en-US" sz="2200" b="1" dirty="0" smtClean="0">
                <a:sym typeface="Wingdings" panose="05000000000000000000" pitchFamily="2" charset="2"/>
              </a:rPr>
              <a:t>:</a:t>
            </a:r>
            <a:endParaRPr lang="en-US" sz="2200" dirty="0">
              <a:sym typeface="Wingdings" panose="05000000000000000000" pitchFamily="2" charset="2"/>
            </a:endParaRPr>
          </a:p>
          <a:p>
            <a:r>
              <a:rPr lang="en-US" sz="2200" dirty="0" err="1" smtClean="0">
                <a:sym typeface="Wingdings" panose="05000000000000000000" pitchFamily="2" charset="2"/>
              </a:rPr>
              <a:t>Analyse</a:t>
            </a:r>
            <a:r>
              <a:rPr lang="en-US" sz="2200" dirty="0" smtClean="0">
                <a:sym typeface="Wingdings" panose="05000000000000000000" pitchFamily="2" charset="2"/>
              </a:rPr>
              <a:t> </a:t>
            </a:r>
            <a:r>
              <a:rPr lang="en-US" sz="2200" dirty="0">
                <a:sym typeface="Wingdings" panose="05000000000000000000" pitchFamily="2" charset="2"/>
              </a:rPr>
              <a:t>the situation: describe the farmers </a:t>
            </a:r>
            <a:r>
              <a:rPr lang="en-US" sz="2200" dirty="0" smtClean="0">
                <a:sym typeface="Wingdings" panose="05000000000000000000" pitchFamily="2" charset="2"/>
              </a:rPr>
              <a:t>answers</a:t>
            </a:r>
          </a:p>
          <a:p>
            <a:r>
              <a:rPr lang="en-US" sz="2200" dirty="0" smtClean="0">
                <a:sym typeface="Wingdings" panose="05000000000000000000" pitchFamily="2" charset="2"/>
              </a:rPr>
              <a:t>Come </a:t>
            </a:r>
            <a:r>
              <a:rPr lang="en-US" sz="2200" dirty="0">
                <a:sym typeface="Wingdings" panose="05000000000000000000" pitchFamily="2" charset="2"/>
              </a:rPr>
              <a:t>to </a:t>
            </a:r>
            <a:r>
              <a:rPr lang="en-US" sz="2200" dirty="0" smtClean="0">
                <a:sym typeface="Wingdings" panose="05000000000000000000" pitchFamily="2" charset="2"/>
              </a:rPr>
              <a:t>leads of actions for the future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1706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5</a:t>
            </a:r>
            <a:r>
              <a:rPr lang="fr-FR" dirty="0" smtClean="0"/>
              <a:t> topics in </a:t>
            </a:r>
            <a:r>
              <a:rPr lang="fr-FR" dirty="0"/>
              <a:t>the </a:t>
            </a:r>
            <a:r>
              <a:rPr lang="fr-FR" dirty="0" err="1" smtClean="0"/>
              <a:t>epidemio</a:t>
            </a:r>
            <a:r>
              <a:rPr lang="fr-FR" dirty="0" smtClean="0"/>
              <a:t>/</a:t>
            </a:r>
            <a:r>
              <a:rPr lang="fr-FR" dirty="0" err="1"/>
              <a:t>e</a:t>
            </a:r>
            <a:r>
              <a:rPr lang="fr-FR" dirty="0" err="1" smtClean="0"/>
              <a:t>thio</a:t>
            </a:r>
            <a:r>
              <a:rPr lang="fr-FR" dirty="0" smtClean="0"/>
              <a:t> </a:t>
            </a:r>
            <a:r>
              <a:rPr lang="fr-FR" dirty="0" err="1" smtClean="0"/>
              <a:t>form</a:t>
            </a:r>
            <a:endParaRPr lang="fr-FR" dirty="0"/>
          </a:p>
        </p:txBody>
      </p:sp>
      <p:sp>
        <p:nvSpPr>
          <p:cNvPr id="4" name="Organigramme : Opération manuelle 3"/>
          <p:cNvSpPr/>
          <p:nvPr/>
        </p:nvSpPr>
        <p:spPr>
          <a:xfrm>
            <a:off x="2663686" y="1828800"/>
            <a:ext cx="6798365" cy="4532243"/>
          </a:xfrm>
          <a:prstGeom prst="flowChartManualOperation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5" name="ZoneTexte 4"/>
          <p:cNvSpPr txBox="1"/>
          <p:nvPr/>
        </p:nvSpPr>
        <p:spPr>
          <a:xfrm>
            <a:off x="2952850" y="2499171"/>
            <a:ext cx="6029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2</a:t>
            </a:r>
            <a:r>
              <a:rPr lang="fr-FR" sz="2400" dirty="0" smtClean="0"/>
              <a:t>. </a:t>
            </a:r>
            <a:r>
              <a:rPr lang="fr-FR" sz="2400" b="1" dirty="0" err="1" smtClean="0"/>
              <a:t>Sanitary</a:t>
            </a:r>
            <a:r>
              <a:rPr lang="fr-FR" sz="2400" b="1" dirty="0" smtClean="0"/>
              <a:t> conditions</a:t>
            </a:r>
            <a:endParaRPr lang="fr-FR" sz="2400" dirty="0"/>
          </a:p>
        </p:txBody>
      </p:sp>
      <p:sp>
        <p:nvSpPr>
          <p:cNvPr id="6" name="ZoneTexte 5"/>
          <p:cNvSpPr txBox="1"/>
          <p:nvPr/>
        </p:nvSpPr>
        <p:spPr>
          <a:xfrm>
            <a:off x="2868483" y="3128080"/>
            <a:ext cx="6029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 hangingPunct="0"/>
            <a:r>
              <a:rPr lang="fr-FR" sz="2400" dirty="0" smtClean="0"/>
              <a:t>3. </a:t>
            </a:r>
            <a:r>
              <a:rPr lang="fr-FR" sz="2400" b="1" dirty="0" err="1" smtClean="0"/>
              <a:t>Treatments</a:t>
            </a:r>
            <a:r>
              <a:rPr lang="fr-FR" sz="2400" b="1" dirty="0"/>
              <a:t> </a:t>
            </a:r>
            <a:endParaRPr lang="fr-FR" sz="2400" b="1" dirty="0" smtClean="0"/>
          </a:p>
          <a:p>
            <a:pPr algn="ctr" fontAlgn="base" hangingPunct="0"/>
            <a:r>
              <a:rPr lang="fr-FR" sz="2400" b="1" dirty="0" smtClean="0"/>
              <a:t>(</a:t>
            </a:r>
            <a:r>
              <a:rPr lang="fr-FR" sz="2400" b="1" dirty="0" err="1"/>
              <a:t>antiinfectious</a:t>
            </a:r>
            <a:r>
              <a:rPr lang="fr-FR" sz="2400" b="1" dirty="0"/>
              <a:t> / </a:t>
            </a:r>
            <a:r>
              <a:rPr lang="fr-FR" sz="2400" b="1" dirty="0" err="1"/>
              <a:t>antiparasitic</a:t>
            </a:r>
            <a:r>
              <a:rPr lang="fr-FR" sz="2400" b="1" dirty="0"/>
              <a:t> /...)</a:t>
            </a:r>
            <a:endParaRPr lang="fr-FR" sz="2400" dirty="0"/>
          </a:p>
        </p:txBody>
      </p:sp>
      <p:sp>
        <p:nvSpPr>
          <p:cNvPr id="7" name="ZoneTexte 6"/>
          <p:cNvSpPr txBox="1"/>
          <p:nvPr/>
        </p:nvSpPr>
        <p:spPr>
          <a:xfrm>
            <a:off x="2759284" y="4148916"/>
            <a:ext cx="6600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4. </a:t>
            </a:r>
            <a:r>
              <a:rPr lang="en-US" sz="2400" b="1" dirty="0"/>
              <a:t>Knowledge on the use of </a:t>
            </a:r>
            <a:endParaRPr lang="en-US" sz="2400" b="1" dirty="0" smtClean="0"/>
          </a:p>
          <a:p>
            <a:pPr algn="ctr"/>
            <a:r>
              <a:rPr lang="en-US" sz="2400" b="1" dirty="0" smtClean="0"/>
              <a:t>antibiotics and </a:t>
            </a:r>
            <a:r>
              <a:rPr lang="en-US" sz="2400" b="1" dirty="0" err="1" smtClean="0"/>
              <a:t>antiparasitics</a:t>
            </a:r>
            <a:r>
              <a:rPr lang="en-US" sz="2400" b="1" dirty="0" smtClean="0"/>
              <a:t> </a:t>
            </a:r>
            <a:endParaRPr lang="fr-FR" sz="2400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3064525" y="5259499"/>
            <a:ext cx="6029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5</a:t>
            </a:r>
            <a:r>
              <a:rPr lang="fr-FR" sz="2400" b="1" dirty="0" smtClean="0"/>
              <a:t>. </a:t>
            </a:r>
            <a:r>
              <a:rPr lang="fr-FR" sz="2400" b="1" dirty="0" err="1" smtClean="0"/>
              <a:t>Milking</a:t>
            </a:r>
            <a:r>
              <a:rPr lang="fr-FR" sz="2400" b="1" dirty="0" smtClean="0"/>
              <a:t>/</a:t>
            </a:r>
            <a:r>
              <a:rPr lang="fr-FR" sz="2400" b="1" dirty="0" err="1" smtClean="0"/>
              <a:t>housing</a:t>
            </a:r>
            <a:r>
              <a:rPr lang="fr-FR" sz="2400" b="1" dirty="0" smtClean="0"/>
              <a:t> and water</a:t>
            </a:r>
            <a:endParaRPr lang="fr-FR" sz="2400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2952851" y="1870262"/>
            <a:ext cx="6029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1</a:t>
            </a:r>
            <a:r>
              <a:rPr lang="fr-FR" sz="2400" dirty="0"/>
              <a:t>.</a:t>
            </a:r>
            <a:r>
              <a:rPr lang="fr-FR" sz="2400" dirty="0" smtClean="0"/>
              <a:t> </a:t>
            </a:r>
            <a:r>
              <a:rPr lang="fr-FR" sz="2400" b="1" dirty="0" smtClean="0"/>
              <a:t>Animal count </a:t>
            </a:r>
            <a:r>
              <a:rPr lang="fr-FR" sz="2400" b="1" dirty="0" err="1" smtClean="0"/>
              <a:t>related</a:t>
            </a:r>
            <a:r>
              <a:rPr lang="fr-FR" sz="2400" b="1" dirty="0" smtClean="0"/>
              <a:t> to </a:t>
            </a:r>
            <a:r>
              <a:rPr lang="fr-FR" sz="2400" b="1" dirty="0" err="1" smtClean="0"/>
              <a:t>milk</a:t>
            </a:r>
            <a:r>
              <a:rPr lang="fr-FR" sz="2400" b="1" dirty="0" smtClean="0"/>
              <a:t> production</a:t>
            </a:r>
            <a:endParaRPr lang="fr-FR" sz="2400" dirty="0"/>
          </a:p>
        </p:txBody>
      </p:sp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FEE9C23A-5F60-4B7F-8B99-6663FCC2F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5077" y="4797286"/>
            <a:ext cx="1535584" cy="1566545"/>
          </a:xfrm>
          <a:prstGeom prst="rect">
            <a:avLst/>
          </a:prstGeom>
        </p:spPr>
      </p:pic>
      <p:sp>
        <p:nvSpPr>
          <p:cNvPr id="12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9269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8213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 smtClean="0"/>
              <a:t>Aims</a:t>
            </a:r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type="subTitle" idx="1"/>
          </p:nvPr>
        </p:nvSpPr>
        <p:spPr>
          <a:xfrm>
            <a:off x="324195" y="1774162"/>
            <a:ext cx="11269814" cy="2920501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sz="2800" dirty="0"/>
              <a:t>Helping producers to </a:t>
            </a:r>
            <a:r>
              <a:rPr lang="en-US" sz="2800" dirty="0" smtClean="0"/>
              <a:t>prevent, </a:t>
            </a:r>
            <a:r>
              <a:rPr lang="en-US" sz="2800" dirty="0"/>
              <a:t>monitor and reduce food safety risks in their farms and companies by designing and implementing an on-farm </a:t>
            </a:r>
            <a:r>
              <a:rPr lang="en-US" sz="2800" b="1" dirty="0">
                <a:solidFill>
                  <a:srgbClr val="0070C0"/>
                </a:solidFill>
              </a:rPr>
              <a:t>food safety program, the Quality Milk Program (QMP</a:t>
            </a:r>
            <a:r>
              <a:rPr lang="en-US" sz="2800" dirty="0"/>
              <a:t>).</a:t>
            </a:r>
            <a:endParaRPr lang="fr-FR" sz="2800" dirty="0"/>
          </a:p>
          <a:p>
            <a:pPr lvl="0"/>
            <a:r>
              <a:rPr lang="en-US" sz="2800" b="1" dirty="0">
                <a:solidFill>
                  <a:srgbClr val="0070C0"/>
                </a:solidFill>
              </a:rPr>
              <a:t>Reducing the use of antibiotics and antibiotic-resistance </a:t>
            </a:r>
            <a:r>
              <a:rPr lang="en-US" sz="2800" dirty="0"/>
              <a:t>for cattle and consumers, and improve animal yield by implementing an innovative </a:t>
            </a:r>
            <a:r>
              <a:rPr lang="en-US" sz="2800" dirty="0" err="1"/>
              <a:t>phytocompounds</a:t>
            </a:r>
            <a:r>
              <a:rPr lang="en-US" sz="2800" dirty="0"/>
              <a:t>-based anti-microbial approach and prevention in dairy farms. </a:t>
            </a:r>
            <a:endParaRPr lang="fr-FR" sz="2800" dirty="0"/>
          </a:p>
          <a:p>
            <a:pPr lvl="0"/>
            <a:r>
              <a:rPr lang="en-US" sz="2800" dirty="0"/>
              <a:t>Improving daily handling practices by implementing an </a:t>
            </a:r>
            <a:r>
              <a:rPr lang="en-US" sz="2800" b="1" dirty="0">
                <a:solidFill>
                  <a:srgbClr val="0070C0"/>
                </a:solidFill>
              </a:rPr>
              <a:t>educational program and the use of Information and Communication Technology (ICT</a:t>
            </a:r>
            <a:r>
              <a:rPr lang="en-US" sz="2800" dirty="0"/>
              <a:t>), providing farmers with customable tools as a sustainable resource of reducing mastitis and improving antimicrobial stewardship for dairy stakeholders that will enhance food security and viability of rural communities. </a:t>
            </a:r>
            <a:endParaRPr lang="fr-FR" sz="2800" dirty="0"/>
          </a:p>
          <a:p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9012459" cy="528638"/>
          </a:xfrm>
        </p:spPr>
        <p:txBody>
          <a:bodyPr/>
          <a:lstStyle/>
          <a:p>
            <a:r>
              <a:rPr lang="en-GB" dirty="0"/>
              <a:t>WP2 - Innovation </a:t>
            </a:r>
            <a:r>
              <a:rPr lang="en-GB" dirty="0" smtClean="0"/>
              <a:t> Q</a:t>
            </a:r>
            <a:r>
              <a:rPr lang="es-ES_tradnl" dirty="0" err="1" smtClean="0"/>
              <a:t>uality</a:t>
            </a:r>
            <a:r>
              <a:rPr lang="es-ES_tradnl" dirty="0" smtClean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</a:t>
            </a:r>
            <a:r>
              <a:rPr lang="en-GB" dirty="0" smtClean="0"/>
              <a:t>on </a:t>
            </a:r>
            <a:r>
              <a:rPr lang="en-GB" dirty="0"/>
              <a:t>dairy farms in 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542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Epidemiological</a:t>
            </a:r>
            <a:r>
              <a:rPr lang="fr-FR" dirty="0"/>
              <a:t>/</a:t>
            </a:r>
            <a:r>
              <a:rPr lang="fr-FR" dirty="0" err="1"/>
              <a:t>etiological</a:t>
            </a:r>
            <a:r>
              <a:rPr lang="fr-FR" dirty="0"/>
              <a:t> </a:t>
            </a:r>
            <a:r>
              <a:rPr lang="fr-FR" dirty="0" err="1"/>
              <a:t>surveys</a:t>
            </a:r>
            <a:r>
              <a:rPr lang="fr-FR" dirty="0"/>
              <a:t/>
            </a:r>
            <a:br>
              <a:rPr lang="fr-FR" dirty="0"/>
            </a:br>
            <a:endParaRPr lang="fr-FR" sz="2200" dirty="0"/>
          </a:p>
        </p:txBody>
      </p:sp>
      <p:sp>
        <p:nvSpPr>
          <p:cNvPr id="5" name="Espace réservé du contenu 2"/>
          <p:cNvSpPr>
            <a:spLocks noGrp="1"/>
          </p:cNvSpPr>
          <p:nvPr>
            <p:ph type="subTitle" idx="1"/>
          </p:nvPr>
        </p:nvSpPr>
        <p:spPr>
          <a:xfrm>
            <a:off x="324195" y="1774162"/>
            <a:ext cx="8143944" cy="1631343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fr-FR" sz="3200" dirty="0" smtClean="0">
                <a:solidFill>
                  <a:schemeClr val="tx1"/>
                </a:solidFill>
              </a:rPr>
              <a:t>Collection of new </a:t>
            </a:r>
            <a:r>
              <a:rPr lang="en-US" sz="3200" dirty="0" smtClean="0">
                <a:solidFill>
                  <a:schemeClr val="tx1"/>
                </a:solidFill>
              </a:rPr>
              <a:t>clinical </a:t>
            </a:r>
            <a:r>
              <a:rPr lang="en-US" sz="3200" dirty="0">
                <a:solidFill>
                  <a:schemeClr val="tx1"/>
                </a:solidFill>
              </a:rPr>
              <a:t>and subclinical mastitis milk samples aseptically</a:t>
            </a:r>
            <a:r>
              <a:rPr lang="en-US" sz="32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en-US" sz="3200" dirty="0">
                <a:solidFill>
                  <a:schemeClr val="tx1"/>
                </a:solidFill>
              </a:rPr>
              <a:t>Realization of </a:t>
            </a:r>
            <a:r>
              <a:rPr lang="en-US" sz="3200" b="1" dirty="0" smtClean="0">
                <a:solidFill>
                  <a:schemeClr val="tx1"/>
                </a:solidFill>
              </a:rPr>
              <a:t>bacteriologies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>
                <a:solidFill>
                  <a:schemeClr val="tx1"/>
                </a:solidFill>
              </a:rPr>
              <a:t>+ </a:t>
            </a:r>
            <a:r>
              <a:rPr lang="en-US" sz="3200" dirty="0" err="1">
                <a:solidFill>
                  <a:schemeClr val="tx1"/>
                </a:solidFill>
              </a:rPr>
              <a:t>antibiograms</a:t>
            </a:r>
            <a:r>
              <a:rPr lang="en-US" sz="3200" dirty="0">
                <a:solidFill>
                  <a:schemeClr val="tx1"/>
                </a:solidFill>
              </a:rPr>
              <a:t> at the ENVM. </a:t>
            </a:r>
          </a:p>
          <a:p>
            <a:pPr algn="just"/>
            <a:endParaRPr lang="fr-FR" sz="3200" dirty="0"/>
          </a:p>
        </p:txBody>
      </p:sp>
      <p:pic>
        <p:nvPicPr>
          <p:cNvPr id="7" name="Image 6">
            <a:extLst>
              <a:ext uri="{FF2B5EF4-FFF2-40B4-BE49-F238E27FC236}">
                <a16:creationId xmlns="" xmlns:a16="http://schemas.microsoft.com/office/drawing/2014/main" id="{FEE9C23A-5F60-4B7F-8B99-6663FCC2F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4657" y="4598799"/>
            <a:ext cx="1432355" cy="1461235"/>
          </a:xfrm>
          <a:prstGeom prst="rect">
            <a:avLst/>
          </a:prstGeom>
        </p:spPr>
      </p:pic>
      <p:sp>
        <p:nvSpPr>
          <p:cNvPr id="9" name="Ellipse 8"/>
          <p:cNvSpPr/>
          <p:nvPr/>
        </p:nvSpPr>
        <p:spPr>
          <a:xfrm>
            <a:off x="9718444" y="1235001"/>
            <a:ext cx="1875566" cy="1210763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/>
              <a:t>Links </a:t>
            </a:r>
            <a:r>
              <a:rPr lang="fr-FR" sz="2000" b="1" dirty="0" err="1" smtClean="0"/>
              <a:t>with</a:t>
            </a:r>
            <a:r>
              <a:rPr lang="fr-FR" sz="2000" b="1" dirty="0" smtClean="0"/>
              <a:t> WP4</a:t>
            </a:r>
            <a:endParaRPr lang="fr-FR" sz="2000" b="1" dirty="0"/>
          </a:p>
        </p:txBody>
      </p:sp>
      <p:pic>
        <p:nvPicPr>
          <p:cNvPr id="1026" name="Picture 2" descr="Bactériologie sur lait de mammite - Services Grands Animau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913" y="3576471"/>
            <a:ext cx="2962451" cy="2962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echnique d'échantillonnage du lait pour l'analyse bactériologiqu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075" y="3551297"/>
            <a:ext cx="4164567" cy="298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90793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378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Key </a:t>
            </a:r>
            <a:r>
              <a:rPr lang="es-ES_tradnl" dirty="0" smtClean="0"/>
              <a:t>dates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type="subTitle" idx="1"/>
          </p:nvPr>
        </p:nvSpPr>
        <p:spPr>
          <a:xfrm>
            <a:off x="324195" y="2079397"/>
            <a:ext cx="9614935" cy="1631343"/>
          </a:xfrm>
        </p:spPr>
        <p:txBody>
          <a:bodyPr>
            <a:noAutofit/>
          </a:bodyPr>
          <a:lstStyle/>
          <a:p>
            <a:pPr algn="just">
              <a:buFontTx/>
              <a:buChar char="-"/>
            </a:pPr>
            <a:r>
              <a:rPr lang="es-ES_tradnl" b="1" dirty="0" smtClean="0">
                <a:solidFill>
                  <a:schemeClr val="accent2">
                    <a:lumMod val="75000"/>
                  </a:schemeClr>
                </a:solidFill>
              </a:rPr>
              <a:t>June/</a:t>
            </a:r>
            <a:r>
              <a:rPr lang="es-ES_tradnl" b="1" dirty="0" err="1" smtClean="0">
                <a:solidFill>
                  <a:schemeClr val="accent2">
                    <a:lumMod val="75000"/>
                  </a:schemeClr>
                </a:solidFill>
              </a:rPr>
              <a:t>July</a:t>
            </a:r>
            <a:r>
              <a:rPr lang="es-ES_tradnl" b="1" dirty="0" smtClean="0">
                <a:solidFill>
                  <a:schemeClr val="accent2">
                    <a:lumMod val="75000"/>
                  </a:schemeClr>
                </a:solidFill>
              </a:rPr>
              <a:t> 	</a:t>
            </a:r>
            <a:r>
              <a:rPr lang="es-ES_tradnl" b="1" dirty="0" smtClean="0">
                <a:sym typeface="Wingdings 3" panose="05040102010807070707" pitchFamily="18" charset="2"/>
              </a:rPr>
              <a:t> </a:t>
            </a:r>
            <a:r>
              <a:rPr lang="es-ES_tradnl" b="1" dirty="0" err="1" smtClean="0"/>
              <a:t>Surveys</a:t>
            </a:r>
            <a:endParaRPr lang="es-ES_tradnl" b="1" dirty="0"/>
          </a:p>
          <a:p>
            <a:pPr algn="just">
              <a:buFontTx/>
              <a:buChar char="-"/>
            </a:pPr>
            <a:r>
              <a:rPr lang="es-ES_tradnl" b="1" dirty="0" smtClean="0">
                <a:solidFill>
                  <a:schemeClr val="accent2">
                    <a:lumMod val="75000"/>
                  </a:schemeClr>
                </a:solidFill>
              </a:rPr>
              <a:t>Sept/Oct.	</a:t>
            </a:r>
            <a:r>
              <a:rPr lang="es-ES_tradnl" b="1" dirty="0" smtClean="0">
                <a:sym typeface="Wingdings 3" panose="05040102010807070707" pitchFamily="18" charset="2"/>
              </a:rPr>
              <a:t>  </a:t>
            </a:r>
            <a:r>
              <a:rPr lang="es-ES_tradnl" b="1" dirty="0" err="1" smtClean="0"/>
              <a:t>Analysis</a:t>
            </a:r>
            <a:r>
              <a:rPr lang="es-ES_tradnl" b="1" dirty="0" smtClean="0"/>
              <a:t> of </a:t>
            </a:r>
            <a:r>
              <a:rPr lang="es-ES_tradnl" b="1" dirty="0" err="1" smtClean="0"/>
              <a:t>available</a:t>
            </a:r>
            <a:r>
              <a:rPr lang="es-ES_tradnl" b="1" dirty="0" smtClean="0"/>
              <a:t> data </a:t>
            </a:r>
            <a:r>
              <a:rPr lang="es-ES_tradnl" b="1" dirty="0" err="1" smtClean="0"/>
              <a:t>from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surveys</a:t>
            </a:r>
            <a:endParaRPr lang="es-ES_tradnl" b="1" dirty="0" smtClean="0"/>
          </a:p>
          <a:p>
            <a:pPr algn="just">
              <a:buFontTx/>
              <a:buChar char="-"/>
            </a:pPr>
            <a:r>
              <a:rPr lang="es-ES_tradnl" b="1" dirty="0" err="1" smtClean="0">
                <a:solidFill>
                  <a:schemeClr val="accent2">
                    <a:lumMod val="75000"/>
                  </a:schemeClr>
                </a:solidFill>
              </a:rPr>
              <a:t>September</a:t>
            </a:r>
            <a:r>
              <a:rPr lang="es-ES_tradnl" b="1" dirty="0" smtClean="0"/>
              <a:t> 	</a:t>
            </a:r>
            <a:r>
              <a:rPr lang="es-ES_tradnl" b="1" dirty="0" smtClean="0">
                <a:sym typeface="Wingdings 3" panose="05040102010807070707" pitchFamily="18" charset="2"/>
              </a:rPr>
              <a:t> </a:t>
            </a:r>
            <a:r>
              <a:rPr lang="es-ES_tradnl" b="1" dirty="0" err="1" smtClean="0"/>
              <a:t>Evaluation</a:t>
            </a:r>
            <a:r>
              <a:rPr lang="es-ES_tradnl" b="1" dirty="0" smtClean="0"/>
              <a:t> </a:t>
            </a:r>
            <a:r>
              <a:rPr lang="es-ES_tradnl" b="1" dirty="0"/>
              <a:t>of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field</a:t>
            </a:r>
            <a:r>
              <a:rPr lang="es-ES_tradnl" b="1" dirty="0" smtClean="0"/>
              <a:t> </a:t>
            </a:r>
            <a:r>
              <a:rPr lang="es-ES_tradnl" b="1" dirty="0" err="1" smtClean="0"/>
              <a:t>actors’knowledge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level</a:t>
            </a:r>
            <a:endParaRPr lang="es-ES_tradnl" b="1" dirty="0" smtClean="0"/>
          </a:p>
          <a:p>
            <a:pPr algn="just">
              <a:buFontTx/>
              <a:buChar char="-"/>
            </a:pPr>
            <a:r>
              <a:rPr lang="es-ES_tradnl" b="1" dirty="0" err="1" smtClean="0">
                <a:solidFill>
                  <a:schemeClr val="accent2">
                    <a:lumMod val="75000"/>
                  </a:schemeClr>
                </a:solidFill>
              </a:rPr>
              <a:t>November</a:t>
            </a:r>
            <a:r>
              <a:rPr lang="es-ES_tradnl" b="1" dirty="0" smtClean="0"/>
              <a:t> 	</a:t>
            </a:r>
            <a:r>
              <a:rPr lang="es-ES_tradnl" b="1" dirty="0" smtClean="0">
                <a:sym typeface="Wingdings 3" panose="05040102010807070707" pitchFamily="18" charset="2"/>
              </a:rPr>
              <a:t> </a:t>
            </a:r>
            <a:r>
              <a:rPr lang="es-ES_tradnl" b="1" dirty="0" err="1" smtClean="0"/>
              <a:t>Presentation</a:t>
            </a:r>
            <a:r>
              <a:rPr lang="es-ES_tradnl" b="1" dirty="0" smtClean="0"/>
              <a:t> and </a:t>
            </a:r>
            <a:r>
              <a:rPr lang="es-ES_tradnl" b="1" dirty="0" err="1" smtClean="0"/>
              <a:t>validation</a:t>
            </a:r>
            <a:r>
              <a:rPr lang="es-ES_tradnl" b="1" dirty="0" smtClean="0"/>
              <a:t> of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results</a:t>
            </a:r>
            <a:endParaRPr lang="es-ES_tradnl" b="1" dirty="0"/>
          </a:p>
          <a:p>
            <a:pPr marL="1371600" lvl="3" indent="0" algn="just">
              <a:buNone/>
            </a:pPr>
            <a:r>
              <a:rPr lang="es-ES_tradnl" sz="2000" b="1" dirty="0" smtClean="0">
                <a:sym typeface="Wingdings 3" panose="05040102010807070707" pitchFamily="18" charset="2"/>
              </a:rPr>
              <a:t>         </a:t>
            </a:r>
            <a:r>
              <a:rPr lang="es-ES_tradnl" sz="2000" b="1" dirty="0" err="1"/>
              <a:t>Choice</a:t>
            </a:r>
            <a:r>
              <a:rPr lang="es-ES_tradnl" sz="2000" b="1" dirty="0"/>
              <a:t> </a:t>
            </a:r>
            <a:r>
              <a:rPr lang="es-ES_tradnl" sz="2000" b="1" dirty="0"/>
              <a:t>and </a:t>
            </a:r>
            <a:r>
              <a:rPr lang="es-ES_tradnl" sz="2000" b="1" dirty="0" err="1"/>
              <a:t>validation</a:t>
            </a:r>
            <a:r>
              <a:rPr lang="es-ES_tradnl" sz="2000" b="1" dirty="0"/>
              <a:t> of </a:t>
            </a:r>
            <a:r>
              <a:rPr lang="es-ES_tradnl" sz="2000" b="1" dirty="0" err="1"/>
              <a:t>the</a:t>
            </a:r>
            <a:r>
              <a:rPr lang="es-ES_tradnl" sz="2000" b="1" dirty="0"/>
              <a:t> </a:t>
            </a:r>
            <a:r>
              <a:rPr lang="es-ES_tradnl" sz="2000" b="1" dirty="0" err="1"/>
              <a:t>messages</a:t>
            </a:r>
            <a:r>
              <a:rPr lang="es-ES_tradnl" sz="2000" b="1" dirty="0"/>
              <a:t> </a:t>
            </a:r>
            <a:r>
              <a:rPr lang="es-ES_tradnl" sz="2000" b="1" dirty="0" err="1"/>
              <a:t>about</a:t>
            </a:r>
            <a:r>
              <a:rPr lang="es-ES_tradnl" sz="2000" b="1" dirty="0"/>
              <a:t> </a:t>
            </a:r>
            <a:r>
              <a:rPr lang="es-ES_tradnl" sz="2000" b="1" dirty="0" err="1"/>
              <a:t>the</a:t>
            </a:r>
            <a:r>
              <a:rPr lang="es-ES_tradnl" sz="2000" b="1" dirty="0"/>
              <a:t> </a:t>
            </a:r>
            <a:r>
              <a:rPr lang="es-ES_tradnl" sz="2000" b="1" dirty="0" err="1"/>
              <a:t>good</a:t>
            </a:r>
            <a:r>
              <a:rPr lang="es-ES_tradnl" sz="2000" b="1" dirty="0"/>
              <a:t> use of </a:t>
            </a:r>
            <a:r>
              <a:rPr lang="es-ES_tradnl" sz="2000" b="1" dirty="0" err="1"/>
              <a:t>antibiotics</a:t>
            </a:r>
            <a:r>
              <a:rPr lang="es-ES_tradnl" sz="2000" b="1" dirty="0"/>
              <a:t> </a:t>
            </a:r>
            <a:r>
              <a:rPr lang="es-ES_tradnl" sz="2000" b="1" dirty="0" err="1"/>
              <a:t>on</a:t>
            </a:r>
            <a:r>
              <a:rPr lang="es-ES_tradnl" sz="2000" b="1" dirty="0"/>
              <a:t> </a:t>
            </a:r>
            <a:r>
              <a:rPr lang="es-ES_tradnl" sz="2000" b="1" dirty="0" err="1"/>
              <a:t>farms</a:t>
            </a:r>
            <a:endParaRPr lang="es-ES_tradnl" sz="2000" b="1" dirty="0"/>
          </a:p>
          <a:p>
            <a:pPr lvl="4" algn="just">
              <a:buFontTx/>
              <a:buChar char="-"/>
            </a:pPr>
            <a:endParaRPr lang="es-ES_tradnl" sz="2000" b="1" dirty="0"/>
          </a:p>
          <a:p>
            <a:pPr lvl="4" algn="just">
              <a:buFontTx/>
              <a:buChar char="-"/>
            </a:pPr>
            <a:endParaRPr lang="es-ES_tradnl" sz="2000" b="1" dirty="0"/>
          </a:p>
          <a:p>
            <a:pPr algn="just">
              <a:buFontTx/>
              <a:buChar char="-"/>
            </a:pPr>
            <a:r>
              <a:rPr lang="es-ES_tradnl" b="1" dirty="0" err="1" smtClean="0">
                <a:solidFill>
                  <a:schemeClr val="accent2">
                    <a:lumMod val="75000"/>
                  </a:schemeClr>
                </a:solidFill>
              </a:rPr>
              <a:t>January-March</a:t>
            </a:r>
            <a:r>
              <a:rPr lang="es-ES_tradnl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ES_tradnl" b="1" dirty="0">
                <a:solidFill>
                  <a:schemeClr val="accent2">
                    <a:lumMod val="75000"/>
                  </a:schemeClr>
                </a:solidFill>
              </a:rPr>
              <a:t>2021 </a:t>
            </a:r>
            <a:r>
              <a:rPr lang="es-ES_tradnl" b="1" dirty="0" smtClean="0">
                <a:sym typeface="Wingdings 3" panose="05040102010807070707" pitchFamily="18" charset="2"/>
              </a:rPr>
              <a:t> </a:t>
            </a:r>
            <a:r>
              <a:rPr lang="es-ES_tradnl" b="1" dirty="0" err="1" smtClean="0">
                <a:sym typeface="Wingdings 3" panose="05040102010807070707" pitchFamily="18" charset="2"/>
              </a:rPr>
              <a:t>sending</a:t>
            </a:r>
            <a:r>
              <a:rPr lang="es-ES_tradnl" b="1" dirty="0" smtClean="0">
                <a:sym typeface="Wingdings 3" panose="05040102010807070707" pitchFamily="18" charset="2"/>
              </a:rPr>
              <a:t> of </a:t>
            </a:r>
            <a:r>
              <a:rPr lang="es-ES_tradnl" b="1" dirty="0" err="1" smtClean="0">
                <a:sym typeface="Wingdings 3" panose="05040102010807070707" pitchFamily="18" charset="2"/>
              </a:rPr>
              <a:t>sms</a:t>
            </a:r>
            <a:r>
              <a:rPr lang="es-ES_tradnl" b="1" dirty="0" smtClean="0">
                <a:sym typeface="Wingdings 3" panose="05040102010807070707" pitchFamily="18" charset="2"/>
              </a:rPr>
              <a:t> to </a:t>
            </a:r>
            <a:r>
              <a:rPr lang="es-ES_tradnl" b="1" dirty="0" err="1" smtClean="0">
                <a:sym typeface="Wingdings 3" panose="05040102010807070707" pitchFamily="18" charset="2"/>
              </a:rPr>
              <a:t>farmers</a:t>
            </a:r>
            <a:endParaRPr lang="es-ES_tradnl" b="1" dirty="0" smtClean="0">
              <a:sym typeface="Wingdings 3" panose="05040102010807070707" pitchFamily="18" charset="2"/>
            </a:endParaRPr>
          </a:p>
          <a:p>
            <a:pPr algn="just">
              <a:buFontTx/>
              <a:buChar char="-"/>
            </a:pPr>
            <a:r>
              <a:rPr lang="es-ES_tradnl" b="1" dirty="0" err="1" smtClean="0">
                <a:solidFill>
                  <a:schemeClr val="accent2">
                    <a:lumMod val="75000"/>
                  </a:schemeClr>
                </a:solidFill>
                <a:sym typeface="Wingdings 3" panose="05040102010807070707" pitchFamily="18" charset="2"/>
              </a:rPr>
              <a:t>April</a:t>
            </a:r>
            <a:r>
              <a:rPr lang="es-ES_tradnl" b="1" dirty="0" smtClean="0">
                <a:sym typeface="Wingdings 3" panose="05040102010807070707" pitchFamily="18" charset="2"/>
              </a:rPr>
              <a:t> </a:t>
            </a:r>
            <a:r>
              <a:rPr lang="es-ES_tradnl" b="1" dirty="0">
                <a:solidFill>
                  <a:schemeClr val="accent2">
                    <a:lumMod val="75000"/>
                  </a:schemeClr>
                </a:solidFill>
                <a:sym typeface="Wingdings 3" panose="05040102010807070707" pitchFamily="18" charset="2"/>
              </a:rPr>
              <a:t>2021</a:t>
            </a:r>
            <a:r>
              <a:rPr lang="es-ES_tradnl" b="1" dirty="0">
                <a:sym typeface="Wingdings 3" panose="05040102010807070707" pitchFamily="18" charset="2"/>
              </a:rPr>
              <a:t>  </a:t>
            </a:r>
            <a:r>
              <a:rPr lang="es-ES_tradnl" b="1" dirty="0" err="1" smtClean="0">
                <a:sym typeface="Wingdings 3" panose="05040102010807070707" pitchFamily="18" charset="2"/>
              </a:rPr>
              <a:t>evaluation</a:t>
            </a:r>
            <a:r>
              <a:rPr lang="es-ES_tradnl" b="1" dirty="0" smtClean="0">
                <a:sym typeface="Wingdings 3" panose="05040102010807070707" pitchFamily="18" charset="2"/>
              </a:rPr>
              <a:t> of </a:t>
            </a:r>
            <a:r>
              <a:rPr lang="es-ES_tradnl" b="1" dirty="0" err="1" smtClean="0">
                <a:sym typeface="Wingdings 3" panose="05040102010807070707" pitchFamily="18" charset="2"/>
              </a:rPr>
              <a:t>sms</a:t>
            </a:r>
            <a:r>
              <a:rPr lang="es-ES_tradnl" b="1" dirty="0" smtClean="0">
                <a:sym typeface="Wingdings 3" panose="05040102010807070707" pitchFamily="18" charset="2"/>
              </a:rPr>
              <a:t> </a:t>
            </a:r>
            <a:r>
              <a:rPr lang="es-ES_tradnl" b="1" dirty="0" err="1" smtClean="0">
                <a:sym typeface="Wingdings 3" panose="05040102010807070707" pitchFamily="18" charset="2"/>
              </a:rPr>
              <a:t>impact</a:t>
            </a:r>
            <a:endParaRPr lang="es-ES_tradnl" b="1" dirty="0" smtClean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715" y="1576244"/>
            <a:ext cx="1446523" cy="1006306"/>
          </a:xfrm>
          <a:prstGeom prst="rect">
            <a:avLst/>
          </a:prstGeom>
        </p:spPr>
      </p:pic>
      <p:sp>
        <p:nvSpPr>
          <p:cNvPr id="4" name="Ellipse 3"/>
          <p:cNvSpPr/>
          <p:nvPr/>
        </p:nvSpPr>
        <p:spPr>
          <a:xfrm>
            <a:off x="4844871" y="1521333"/>
            <a:ext cx="2349910" cy="67503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/>
              <a:t>2020</a:t>
            </a:r>
            <a:endParaRPr lang="fr-FR" sz="2800" b="1" dirty="0"/>
          </a:p>
        </p:txBody>
      </p:sp>
      <p:sp>
        <p:nvSpPr>
          <p:cNvPr id="13" name="Ellipse 12"/>
          <p:cNvSpPr/>
          <p:nvPr/>
        </p:nvSpPr>
        <p:spPr>
          <a:xfrm>
            <a:off x="4968696" y="4134875"/>
            <a:ext cx="2349910" cy="67503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/>
              <a:t>2021</a:t>
            </a:r>
            <a:endParaRPr lang="fr-FR" sz="2800" b="1" dirty="0"/>
          </a:p>
        </p:txBody>
      </p:sp>
      <p:sp>
        <p:nvSpPr>
          <p:cNvPr id="14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133493" y="307250"/>
            <a:ext cx="10588171" cy="19977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</a:t>
            </a:r>
            <a:r>
              <a:rPr lang="en-GB" dirty="0" smtClean="0"/>
              <a:t>communication </a:t>
            </a:r>
            <a:r>
              <a:rPr lang="en-GB" dirty="0"/>
              <a:t>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="" xmlns:a16="http://schemas.microsoft.com/office/drawing/2014/main" id="{FEE9C23A-5F60-4B7F-8B99-6663FCC2FB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2238" y="1417401"/>
            <a:ext cx="1297826" cy="1323993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377" y="1482479"/>
            <a:ext cx="1511278" cy="125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3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65759" y="954505"/>
            <a:ext cx="11269815" cy="420558"/>
          </a:xfrm>
        </p:spPr>
        <p:txBody>
          <a:bodyPr/>
          <a:lstStyle/>
          <a:p>
            <a:r>
              <a:rPr lang="en-GB" dirty="0" smtClean="0">
                <a:sym typeface="Wingdings" panose="05000000000000000000" pitchFamily="2" charset="2"/>
              </a:rPr>
              <a:t>4 work areas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16556077"/>
              </p:ext>
            </p:extLst>
          </p:nvPr>
        </p:nvGraphicFramePr>
        <p:xfrm>
          <a:off x="748145" y="1654405"/>
          <a:ext cx="11015663" cy="5197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lèche à quatre pointes 2"/>
          <p:cNvSpPr/>
          <p:nvPr/>
        </p:nvSpPr>
        <p:spPr>
          <a:xfrm>
            <a:off x="5170127" y="2801109"/>
            <a:ext cx="2171698" cy="2904066"/>
          </a:xfrm>
          <a:prstGeom prst="quad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9" name="Picture 2" descr="Afficher l'image d'origin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3939" y="1856235"/>
            <a:ext cx="1175150" cy="117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Connecteur droit avec flèche 10"/>
          <p:cNvCxnSpPr/>
          <p:nvPr/>
        </p:nvCxnSpPr>
        <p:spPr>
          <a:xfrm flipH="1">
            <a:off x="9147882" y="1684136"/>
            <a:ext cx="8328" cy="1605370"/>
          </a:xfrm>
          <a:prstGeom prst="straightConnector1">
            <a:avLst/>
          </a:prstGeom>
          <a:ln w="762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/>
          <p:nvPr/>
        </p:nvPicPr>
        <p:blipFill>
          <a:blip r:embed="rId8"/>
          <a:srcRect l="42741" t="27518" r="35196" b="14953"/>
          <a:stretch>
            <a:fillRect/>
          </a:stretch>
        </p:blipFill>
        <p:spPr bwMode="auto">
          <a:xfrm rot="10800000">
            <a:off x="1876565" y="1684136"/>
            <a:ext cx="135732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Connecteur droit avec flèche 13"/>
          <p:cNvCxnSpPr/>
          <p:nvPr/>
        </p:nvCxnSpPr>
        <p:spPr>
          <a:xfrm flipH="1">
            <a:off x="3581945" y="1684136"/>
            <a:ext cx="8328" cy="1605370"/>
          </a:xfrm>
          <a:prstGeom prst="straightConnector1">
            <a:avLst/>
          </a:prstGeom>
          <a:ln w="762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texte 2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926966" cy="528638"/>
          </a:xfrm>
        </p:spPr>
        <p:txBody>
          <a:bodyPr/>
          <a:lstStyle/>
          <a:p>
            <a:r>
              <a:rPr lang="en-GB" dirty="0"/>
              <a:t>WP2 - Innovation </a:t>
            </a:r>
            <a:r>
              <a:rPr lang="en-GB" dirty="0" smtClean="0"/>
              <a:t> Q</a:t>
            </a:r>
            <a:r>
              <a:rPr lang="es-ES_tradnl" dirty="0" err="1" smtClean="0"/>
              <a:t>uality</a:t>
            </a:r>
            <a:r>
              <a:rPr lang="es-ES_tradnl" dirty="0" smtClean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</a:t>
            </a:r>
            <a:r>
              <a:rPr lang="en-GB" dirty="0" smtClean="0"/>
              <a:t>on </a:t>
            </a:r>
            <a:r>
              <a:rPr lang="en-GB" dirty="0"/>
              <a:t>dairy farms in 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345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911092"/>
              </p:ext>
            </p:extLst>
          </p:nvPr>
        </p:nvGraphicFramePr>
        <p:xfrm>
          <a:off x="-15" y="2163540"/>
          <a:ext cx="12192015" cy="2926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  <a:gridCol w="641685"/>
              </a:tblGrid>
              <a:tr h="469535"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2019</a:t>
                      </a:r>
                      <a:endParaRPr lang="fr-F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2020</a:t>
                      </a:r>
                      <a:endParaRPr lang="fr-F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2021</a:t>
                      </a:r>
                      <a:endParaRPr lang="fr-F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540287"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M1-</a:t>
                      </a:r>
                      <a:r>
                        <a:rPr lang="fr-FR" sz="1600" baseline="0" dirty="0" smtClean="0"/>
                        <a:t> M2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M3-</a:t>
                      </a:r>
                      <a:r>
                        <a:rPr lang="fr-FR" sz="1600" baseline="0" dirty="0" smtClean="0"/>
                        <a:t> M4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M5-</a:t>
                      </a:r>
                      <a:r>
                        <a:rPr lang="fr-FR" sz="1600" baseline="0" dirty="0" smtClean="0"/>
                        <a:t> M6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M7-</a:t>
                      </a:r>
                      <a:r>
                        <a:rPr lang="fr-FR" sz="1600" baseline="0" dirty="0" smtClean="0"/>
                        <a:t> M8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M9-</a:t>
                      </a:r>
                      <a:r>
                        <a:rPr lang="fr-FR" sz="1600" baseline="0" dirty="0" smtClean="0"/>
                        <a:t> M10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M11-</a:t>
                      </a:r>
                      <a:r>
                        <a:rPr lang="fr-FR" sz="1600" baseline="0" dirty="0" smtClean="0"/>
                        <a:t> M12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M13-</a:t>
                      </a:r>
                      <a:r>
                        <a:rPr lang="fr-FR" sz="1600" baseline="0" dirty="0" smtClean="0"/>
                        <a:t> M14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M15-</a:t>
                      </a:r>
                      <a:r>
                        <a:rPr lang="fr-FR" sz="1600" baseline="0" dirty="0" smtClean="0"/>
                        <a:t> M16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M17-</a:t>
                      </a:r>
                      <a:r>
                        <a:rPr lang="fr-FR" sz="1600" baseline="0" dirty="0" smtClean="0"/>
                        <a:t> M18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M19-</a:t>
                      </a:r>
                      <a:r>
                        <a:rPr lang="fr-FR" sz="1600" baseline="0" dirty="0" smtClean="0"/>
                        <a:t> M20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M21-</a:t>
                      </a:r>
                      <a:r>
                        <a:rPr lang="fr-FR" sz="1600" baseline="0" dirty="0" smtClean="0"/>
                        <a:t> M22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M23-</a:t>
                      </a:r>
                      <a:r>
                        <a:rPr lang="fr-FR" sz="1600" baseline="0" dirty="0" smtClean="0"/>
                        <a:t> M24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M25-</a:t>
                      </a:r>
                      <a:r>
                        <a:rPr lang="fr-FR" sz="1600" baseline="0" dirty="0" smtClean="0"/>
                        <a:t> M26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M27-</a:t>
                      </a:r>
                      <a:r>
                        <a:rPr lang="fr-FR" sz="1600" baseline="0" dirty="0" smtClean="0"/>
                        <a:t> M28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M29-</a:t>
                      </a:r>
                      <a:r>
                        <a:rPr lang="fr-FR" sz="1600" baseline="0" dirty="0" smtClean="0"/>
                        <a:t> M30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M31-</a:t>
                      </a:r>
                      <a:r>
                        <a:rPr lang="fr-FR" sz="1600" baseline="0" dirty="0" smtClean="0"/>
                        <a:t> M32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M.33</a:t>
                      </a:r>
                      <a:r>
                        <a:rPr lang="fr-FR" sz="1600" baseline="0" dirty="0" smtClean="0"/>
                        <a:t> M34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M35-</a:t>
                      </a:r>
                      <a:r>
                        <a:rPr lang="fr-FR" sz="1600" baseline="0" dirty="0" smtClean="0"/>
                        <a:t> M36</a:t>
                      </a:r>
                      <a:endParaRPr lang="fr-FR" sz="1600" dirty="0"/>
                    </a:p>
                  </a:txBody>
                  <a:tcPr/>
                </a:tc>
              </a:tr>
              <a:tr h="469535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W2-1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  <a:tr h="469535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W2-2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  <a:tr h="469535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W2-3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  <a:tr h="469535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W2-4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Work</a:t>
            </a:r>
            <a:r>
              <a:rPr lang="fr-FR" dirty="0" smtClean="0"/>
              <a:t> Schedule</a:t>
            </a:r>
            <a:endParaRPr lang="fr-FR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9269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43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sym typeface="Wingdings" panose="05000000000000000000" pitchFamily="2" charset="2"/>
              </a:rPr>
              <a:t>5 Missions in </a:t>
            </a:r>
            <a:r>
              <a:rPr lang="fr-FR" dirty="0" err="1" smtClean="0">
                <a:sym typeface="Wingdings" panose="05000000000000000000" pitchFamily="2" charset="2"/>
              </a:rPr>
              <a:t>Tunisia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type="subTitle" idx="1"/>
          </p:nvPr>
        </p:nvSpPr>
        <p:spPr>
          <a:xfrm>
            <a:off x="324195" y="1774162"/>
            <a:ext cx="8364145" cy="1631343"/>
          </a:xfrm>
        </p:spPr>
        <p:txBody>
          <a:bodyPr/>
          <a:lstStyle/>
          <a:p>
            <a:r>
              <a:rPr lang="es-ES_tradnl" sz="2200" b="1" dirty="0" err="1" smtClean="0"/>
              <a:t>Mission</a:t>
            </a:r>
            <a:r>
              <a:rPr lang="es-ES_tradnl" sz="2200" b="1" dirty="0" smtClean="0"/>
              <a:t> 1 </a:t>
            </a:r>
            <a:r>
              <a:rPr lang="es-ES_tradnl" sz="2200" b="1" dirty="0" smtClean="0">
                <a:sym typeface="Wingdings 3" panose="05040102010807070707" pitchFamily="18" charset="2"/>
              </a:rPr>
              <a:t> </a:t>
            </a:r>
            <a:r>
              <a:rPr lang="es-ES_tradnl" sz="2200" b="1" dirty="0" err="1" smtClean="0"/>
              <a:t>April</a:t>
            </a:r>
            <a:r>
              <a:rPr lang="es-ES_tradnl" sz="2200" b="1" dirty="0" smtClean="0"/>
              <a:t> 2019</a:t>
            </a:r>
            <a:r>
              <a:rPr lang="es-ES_tradnl" sz="2200" dirty="0" smtClean="0"/>
              <a:t>: </a:t>
            </a:r>
            <a:r>
              <a:rPr lang="es-ES_tradnl" sz="2200" dirty="0" err="1" smtClean="0"/>
              <a:t>Presentation</a:t>
            </a:r>
            <a:r>
              <a:rPr lang="es-ES_tradnl" sz="2200" dirty="0" smtClean="0"/>
              <a:t> of </a:t>
            </a:r>
            <a:r>
              <a:rPr lang="es-ES_tradnl" sz="2200" dirty="0" err="1" smtClean="0"/>
              <a:t>the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project</a:t>
            </a:r>
            <a:r>
              <a:rPr lang="es-ES_tradnl" sz="2200" dirty="0" smtClean="0"/>
              <a:t>/ </a:t>
            </a:r>
            <a:r>
              <a:rPr lang="es-ES_tradnl" sz="2200" dirty="0" err="1" smtClean="0"/>
              <a:t>breeding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visits</a:t>
            </a:r>
            <a:r>
              <a:rPr lang="es-ES_tradnl" sz="2200" dirty="0" smtClean="0"/>
              <a:t>/ meeting </a:t>
            </a:r>
            <a:r>
              <a:rPr lang="es-ES_tradnl" sz="2200" dirty="0" err="1" smtClean="0"/>
              <a:t>with</a:t>
            </a:r>
            <a:r>
              <a:rPr lang="es-ES_tradnl" sz="2200" dirty="0" smtClean="0"/>
              <a:t> </a:t>
            </a:r>
            <a:r>
              <a:rPr lang="en-US" sz="2200" dirty="0"/>
              <a:t>OEP for extract the quality of milk data</a:t>
            </a:r>
            <a:endParaRPr lang="es-ES_tradnl" sz="2200" dirty="0" smtClean="0"/>
          </a:p>
          <a:p>
            <a:endParaRPr lang="es-ES_tradnl" sz="2200" b="1" dirty="0" smtClean="0"/>
          </a:p>
          <a:p>
            <a:r>
              <a:rPr lang="es-ES_tradnl" sz="2200" b="1" dirty="0" err="1" smtClean="0"/>
              <a:t>Mission</a:t>
            </a:r>
            <a:r>
              <a:rPr lang="es-ES_tradnl" sz="2200" b="1" dirty="0" smtClean="0"/>
              <a:t> </a:t>
            </a:r>
            <a:r>
              <a:rPr lang="es-ES_tradnl" sz="2200" b="1" dirty="0"/>
              <a:t>2 </a:t>
            </a:r>
            <a:r>
              <a:rPr lang="es-ES_tradnl" sz="2200" b="1" dirty="0">
                <a:sym typeface="Wingdings 3" panose="05040102010807070707" pitchFamily="18" charset="2"/>
              </a:rPr>
              <a:t> </a:t>
            </a:r>
            <a:r>
              <a:rPr lang="es-ES_tradnl" sz="2200" b="1" dirty="0" err="1">
                <a:sym typeface="Wingdings 3" panose="05040102010807070707" pitchFamily="18" charset="2"/>
              </a:rPr>
              <a:t>J</a:t>
            </a:r>
            <a:r>
              <a:rPr lang="es-ES_tradnl" sz="2200" b="1" dirty="0" err="1" smtClean="0"/>
              <a:t>uly</a:t>
            </a:r>
            <a:r>
              <a:rPr lang="es-ES_tradnl" sz="2200" b="1" dirty="0" smtClean="0"/>
              <a:t> 2019: </a:t>
            </a:r>
            <a:r>
              <a:rPr lang="es-ES_tradnl" sz="2200" dirty="0" err="1" smtClean="0"/>
              <a:t>Visits</a:t>
            </a:r>
            <a:r>
              <a:rPr lang="es-ES_tradnl" sz="2200" dirty="0" smtClean="0"/>
              <a:t> of </a:t>
            </a:r>
            <a:r>
              <a:rPr lang="es-ES_tradnl" sz="2200" dirty="0" err="1" smtClean="0"/>
              <a:t>collection</a:t>
            </a:r>
            <a:r>
              <a:rPr lang="es-ES_tradnl" sz="2200" dirty="0" smtClean="0"/>
              <a:t> centres and </a:t>
            </a:r>
            <a:r>
              <a:rPr lang="es-ES_tradnl" sz="2200" dirty="0" err="1" smtClean="0"/>
              <a:t>dairy</a:t>
            </a:r>
            <a:r>
              <a:rPr lang="es-ES_tradnl" sz="2200" dirty="0" smtClean="0"/>
              <a:t> Company and ENVM</a:t>
            </a:r>
          </a:p>
          <a:p>
            <a:endParaRPr lang="es-ES_tradnl" sz="2200" dirty="0" smtClean="0"/>
          </a:p>
          <a:p>
            <a:r>
              <a:rPr lang="es-ES_tradnl" sz="2200" b="1" dirty="0" err="1"/>
              <a:t>Mission</a:t>
            </a:r>
            <a:r>
              <a:rPr lang="es-ES_tradnl" sz="2200" b="1" dirty="0"/>
              <a:t> 3 </a:t>
            </a:r>
            <a:r>
              <a:rPr lang="es-ES_tradnl" sz="2200" b="1" dirty="0">
                <a:sym typeface="Wingdings 3" panose="05040102010807070707" pitchFamily="18" charset="2"/>
              </a:rPr>
              <a:t> </a:t>
            </a:r>
            <a:r>
              <a:rPr lang="es-ES_tradnl" sz="2200" b="1" dirty="0" err="1" smtClean="0"/>
              <a:t>October</a:t>
            </a:r>
            <a:r>
              <a:rPr lang="es-ES_tradnl" sz="2200" b="1" dirty="0" smtClean="0"/>
              <a:t> 2019: </a:t>
            </a:r>
            <a:r>
              <a:rPr lang="es-ES_tradnl" sz="2200" dirty="0" err="1" smtClean="0"/>
              <a:t>Preparation</a:t>
            </a:r>
            <a:r>
              <a:rPr lang="es-ES_tradnl" sz="2200" dirty="0" smtClean="0"/>
              <a:t> of </a:t>
            </a:r>
            <a:r>
              <a:rPr lang="es-ES_tradnl" sz="2200" dirty="0" err="1" smtClean="0"/>
              <a:t>surveys</a:t>
            </a:r>
            <a:r>
              <a:rPr lang="es-ES_tradnl" sz="2200" dirty="0" smtClean="0"/>
              <a:t> and 1st </a:t>
            </a:r>
            <a:r>
              <a:rPr lang="es-ES_tradnl" sz="2200" dirty="0" err="1" smtClean="0"/>
              <a:t>survey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tests</a:t>
            </a:r>
            <a:r>
              <a:rPr lang="es-ES_tradnl" sz="2200" dirty="0" smtClean="0"/>
              <a:t> / </a:t>
            </a:r>
            <a:r>
              <a:rPr lang="es-ES_tradnl" sz="2200" dirty="0" err="1" smtClean="0"/>
              <a:t>economic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aspect</a:t>
            </a:r>
            <a:r>
              <a:rPr lang="es-ES_tradnl" sz="2200" dirty="0" smtClean="0"/>
              <a:t>.</a:t>
            </a:r>
            <a:endParaRPr lang="es-ES_tradnl" sz="22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497" y="1273140"/>
            <a:ext cx="3144503" cy="213236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340" y="4033212"/>
            <a:ext cx="3503660" cy="262774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673" y="4692458"/>
            <a:ext cx="2624667" cy="1968500"/>
          </a:xfrm>
          <a:prstGeom prst="rect">
            <a:avLst/>
          </a:prstGeom>
        </p:spPr>
      </p:pic>
      <p:sp>
        <p:nvSpPr>
          <p:cNvPr id="9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9269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383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24194" y="999518"/>
            <a:ext cx="11269815" cy="420558"/>
          </a:xfrm>
        </p:spPr>
        <p:txBody>
          <a:bodyPr/>
          <a:lstStyle/>
          <a:p>
            <a:r>
              <a:rPr lang="fr-FR" dirty="0" smtClean="0">
                <a:sym typeface="Wingdings" panose="05000000000000000000" pitchFamily="2" charset="2"/>
              </a:rPr>
              <a:t>5 Missions in </a:t>
            </a:r>
            <a:r>
              <a:rPr lang="fr-FR" dirty="0" err="1">
                <a:sym typeface="Wingdings" panose="05000000000000000000" pitchFamily="2" charset="2"/>
              </a:rPr>
              <a:t>Tunisia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type="subTitle" idx="1"/>
          </p:nvPr>
        </p:nvSpPr>
        <p:spPr>
          <a:xfrm>
            <a:off x="324193" y="1541134"/>
            <a:ext cx="11479879" cy="1631343"/>
          </a:xfrm>
        </p:spPr>
        <p:txBody>
          <a:bodyPr/>
          <a:lstStyle/>
          <a:p>
            <a:r>
              <a:rPr lang="es-ES_tradnl" sz="2200" b="1" dirty="0" err="1" smtClean="0"/>
              <a:t>Mission</a:t>
            </a:r>
            <a:r>
              <a:rPr lang="es-ES_tradnl" sz="2200" b="1" dirty="0" smtClean="0"/>
              <a:t> 4 </a:t>
            </a:r>
            <a:r>
              <a:rPr lang="es-ES_tradnl" sz="2200" b="1" dirty="0">
                <a:sym typeface="Wingdings 3" panose="05040102010807070707" pitchFamily="18" charset="2"/>
              </a:rPr>
              <a:t> </a:t>
            </a:r>
            <a:r>
              <a:rPr lang="es-ES_tradnl" sz="2200" b="1" dirty="0" err="1">
                <a:sym typeface="Wingdings 3" panose="05040102010807070707" pitchFamily="18" charset="2"/>
              </a:rPr>
              <a:t>J</a:t>
            </a:r>
            <a:r>
              <a:rPr lang="es-ES_tradnl" sz="2200" b="1" dirty="0" err="1" smtClean="0">
                <a:sym typeface="Wingdings 3" panose="05040102010807070707" pitchFamily="18" charset="2"/>
              </a:rPr>
              <a:t>anuary</a:t>
            </a:r>
            <a:r>
              <a:rPr lang="es-ES_tradnl" sz="2200" b="1" dirty="0" smtClean="0">
                <a:sym typeface="Wingdings 3" panose="05040102010807070707" pitchFamily="18" charset="2"/>
              </a:rPr>
              <a:t> 2020</a:t>
            </a:r>
            <a:r>
              <a:rPr lang="es-ES_tradnl" sz="2200" b="1" dirty="0" smtClean="0"/>
              <a:t> </a:t>
            </a:r>
            <a:r>
              <a:rPr lang="es-ES_tradnl" sz="2200" dirty="0"/>
              <a:t>: </a:t>
            </a:r>
            <a:r>
              <a:rPr lang="es-ES_tradnl" sz="2200" dirty="0" err="1" smtClean="0"/>
              <a:t>About</a:t>
            </a:r>
            <a:r>
              <a:rPr lang="es-ES_tradnl" sz="2200" dirty="0" smtClean="0"/>
              <a:t> WP2.4 </a:t>
            </a:r>
            <a:r>
              <a:rPr lang="es-ES_tradnl" sz="2200" dirty="0" err="1" smtClean="0"/>
              <a:t>Communication</a:t>
            </a:r>
            <a:r>
              <a:rPr lang="es-ES_tradnl" sz="2200" dirty="0" smtClean="0"/>
              <a:t> </a:t>
            </a:r>
            <a:r>
              <a:rPr lang="es-ES_tradnl" sz="2200" dirty="0"/>
              <a:t>et </a:t>
            </a:r>
            <a:r>
              <a:rPr lang="fr-FR" sz="2200" dirty="0" err="1" smtClean="0"/>
              <a:t>innovative</a:t>
            </a:r>
            <a:r>
              <a:rPr lang="fr-FR" sz="2200" dirty="0" smtClean="0"/>
              <a:t> </a:t>
            </a:r>
            <a:r>
              <a:rPr lang="fr-FR" sz="2200" dirty="0" err="1" smtClean="0"/>
              <a:t>advices</a:t>
            </a:r>
            <a:r>
              <a:rPr lang="fr-FR" sz="2200" dirty="0" smtClean="0"/>
              <a:t> – Meeting </a:t>
            </a:r>
            <a:r>
              <a:rPr lang="fr-FR" sz="2200" dirty="0" err="1" smtClean="0"/>
              <a:t>with</a:t>
            </a:r>
            <a:r>
              <a:rPr lang="fr-FR" sz="2200" dirty="0" smtClean="0"/>
              <a:t> the </a:t>
            </a:r>
            <a:r>
              <a:rPr lang="fr-FR" sz="2200" dirty="0" err="1" smtClean="0"/>
              <a:t>actors</a:t>
            </a:r>
            <a:r>
              <a:rPr lang="fr-FR" sz="2200" dirty="0" smtClean="0"/>
              <a:t> of the </a:t>
            </a:r>
            <a:r>
              <a:rPr lang="fr-FR" sz="2200" dirty="0" err="1" smtClean="0"/>
              <a:t>Tuniso-Danish</a:t>
            </a:r>
            <a:r>
              <a:rPr lang="fr-FR" sz="2200" dirty="0" smtClean="0"/>
              <a:t> program, and exchanges </a:t>
            </a:r>
            <a:r>
              <a:rPr lang="fr-FR" sz="2200" dirty="0" err="1" smtClean="0"/>
              <a:t>with</a:t>
            </a:r>
            <a:r>
              <a:rPr lang="fr-FR" sz="2200" dirty="0" smtClean="0"/>
              <a:t> </a:t>
            </a:r>
            <a:r>
              <a:rPr lang="fr-FR" sz="2200" dirty="0" err="1" smtClean="0"/>
              <a:t>Communik</a:t>
            </a:r>
            <a:r>
              <a:rPr lang="fr-FR" sz="2200" dirty="0" smtClean="0"/>
              <a:t> and Agricultural Extension Agency</a:t>
            </a:r>
            <a:endParaRPr lang="fr-FR" sz="2200" dirty="0"/>
          </a:p>
          <a:p>
            <a:r>
              <a:rPr lang="es-ES_tradnl" sz="2200" b="1" dirty="0" err="1"/>
              <a:t>Mission</a:t>
            </a:r>
            <a:r>
              <a:rPr lang="es-ES_tradnl" sz="2200" b="1" dirty="0"/>
              <a:t> </a:t>
            </a:r>
            <a:r>
              <a:rPr lang="es-ES_tradnl" sz="2200" b="1" dirty="0" smtClean="0"/>
              <a:t>5 </a:t>
            </a:r>
            <a:r>
              <a:rPr lang="es-ES_tradnl" sz="2200" b="1" dirty="0">
                <a:sym typeface="Wingdings 3" panose="05040102010807070707" pitchFamily="18" charset="2"/>
              </a:rPr>
              <a:t> </a:t>
            </a:r>
            <a:r>
              <a:rPr lang="es-ES_tradnl" sz="2200" b="1" dirty="0" err="1" smtClean="0">
                <a:sym typeface="Wingdings 3" panose="05040102010807070707" pitchFamily="18" charset="2"/>
              </a:rPr>
              <a:t>February</a:t>
            </a:r>
            <a:r>
              <a:rPr lang="es-ES_tradnl" sz="2200" b="1" dirty="0" smtClean="0">
                <a:sym typeface="Wingdings 3" panose="05040102010807070707" pitchFamily="18" charset="2"/>
              </a:rPr>
              <a:t> 2020 </a:t>
            </a:r>
            <a:r>
              <a:rPr lang="es-ES_tradnl" sz="2200" dirty="0" smtClean="0">
                <a:sym typeface="Wingdings 3" panose="05040102010807070707" pitchFamily="18" charset="2"/>
              </a:rPr>
              <a:t>: </a:t>
            </a:r>
            <a:r>
              <a:rPr lang="es-ES_tradnl" sz="2200" dirty="0" err="1" smtClean="0">
                <a:sym typeface="Wingdings 3" panose="05040102010807070707" pitchFamily="18" charset="2"/>
              </a:rPr>
              <a:t>Finalization</a:t>
            </a:r>
            <a:r>
              <a:rPr lang="es-ES_tradnl" sz="2200" dirty="0" smtClean="0">
                <a:sym typeface="Wingdings 3" panose="05040102010807070707" pitchFamily="18" charset="2"/>
              </a:rPr>
              <a:t> of </a:t>
            </a:r>
            <a:r>
              <a:rPr lang="es-ES_tradnl" sz="2200" dirty="0" err="1" smtClean="0">
                <a:sym typeface="Wingdings 3" panose="05040102010807070707" pitchFamily="18" charset="2"/>
              </a:rPr>
              <a:t>surveys</a:t>
            </a:r>
            <a:r>
              <a:rPr lang="es-ES_tradnl" sz="2200" dirty="0" smtClean="0">
                <a:sym typeface="Wingdings 3" panose="05040102010807070707" pitchFamily="18" charset="2"/>
              </a:rPr>
              <a:t> and </a:t>
            </a:r>
            <a:r>
              <a:rPr lang="es-ES_tradnl" sz="2200" dirty="0" err="1" smtClean="0">
                <a:sym typeface="Wingdings 3" panose="05040102010807070707" pitchFamily="18" charset="2"/>
              </a:rPr>
              <a:t>interviewers</a:t>
            </a:r>
            <a:r>
              <a:rPr lang="es-ES_tradnl" sz="2200" dirty="0" smtClean="0">
                <a:sym typeface="Wingdings 3" panose="05040102010807070707" pitchFamily="18" charset="2"/>
              </a:rPr>
              <a:t>’ training / </a:t>
            </a:r>
            <a:r>
              <a:rPr lang="es-ES_tradnl" sz="2200" dirty="0" err="1" smtClean="0">
                <a:sym typeface="Wingdings 3" panose="05040102010807070707" pitchFamily="18" charset="2"/>
              </a:rPr>
              <a:t>Focus</a:t>
            </a:r>
            <a:r>
              <a:rPr lang="es-ES_tradnl" sz="2200" dirty="0" smtClean="0">
                <a:sym typeface="Wingdings 3" panose="05040102010807070707" pitchFamily="18" charset="2"/>
              </a:rPr>
              <a:t> </a:t>
            </a:r>
            <a:r>
              <a:rPr lang="es-ES_tradnl" sz="2200" dirty="0" err="1" smtClean="0">
                <a:sym typeface="Wingdings 3" panose="05040102010807070707" pitchFamily="18" charset="2"/>
              </a:rPr>
              <a:t>group</a:t>
            </a:r>
            <a:r>
              <a:rPr lang="es-ES_tradnl" sz="2200" dirty="0" smtClean="0">
                <a:sym typeface="Wingdings 3" panose="05040102010807070707" pitchFamily="18" charset="2"/>
              </a:rPr>
              <a:t> </a:t>
            </a:r>
            <a:r>
              <a:rPr lang="es-ES_tradnl" sz="2200" i="1" dirty="0" smtClean="0">
                <a:sym typeface="Wingdings 3" panose="05040102010807070707" pitchFamily="18" charset="2"/>
              </a:rPr>
              <a:t>(</a:t>
            </a:r>
            <a:r>
              <a:rPr lang="fr-FR" sz="2200" i="1" dirty="0" err="1" smtClean="0"/>
              <a:t>Collect</a:t>
            </a:r>
            <a:r>
              <a:rPr lang="fr-FR" sz="2200" i="1" dirty="0" smtClean="0"/>
              <a:t> the </a:t>
            </a:r>
            <a:r>
              <a:rPr lang="fr-FR" sz="2200" i="1" dirty="0" err="1" smtClean="0"/>
              <a:t>field</a:t>
            </a:r>
            <a:r>
              <a:rPr lang="fr-FR" sz="2200" i="1" dirty="0" smtClean="0"/>
              <a:t> </a:t>
            </a:r>
            <a:r>
              <a:rPr lang="fr-FR" sz="2200" i="1" dirty="0" err="1" smtClean="0"/>
              <a:t>actors</a:t>
            </a:r>
            <a:r>
              <a:rPr lang="fr-FR" sz="2200" i="1" dirty="0" smtClean="0"/>
              <a:t>’ vision of </a:t>
            </a:r>
            <a:r>
              <a:rPr lang="fr-FR" sz="2200" i="1" dirty="0" err="1" smtClean="0"/>
              <a:t>milk</a:t>
            </a:r>
            <a:r>
              <a:rPr lang="fr-FR" sz="2200" i="1" dirty="0" smtClean="0"/>
              <a:t> </a:t>
            </a:r>
            <a:r>
              <a:rPr lang="fr-FR" sz="2200" i="1" dirty="0" err="1" smtClean="0"/>
              <a:t>quality</a:t>
            </a:r>
            <a:r>
              <a:rPr lang="fr-FR" sz="2200" i="1" dirty="0"/>
              <a:t>)</a:t>
            </a:r>
            <a:endParaRPr lang="es-ES_tradnl" sz="2200" i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63398"/>
            <a:ext cx="4156365" cy="311727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73093" y="3618035"/>
            <a:ext cx="3564465" cy="267334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930" y="3463398"/>
            <a:ext cx="4189689" cy="3142266"/>
          </a:xfrm>
          <a:prstGeom prst="rect">
            <a:avLst/>
          </a:prstGeom>
        </p:spPr>
      </p:pic>
      <p:sp>
        <p:nvSpPr>
          <p:cNvPr id="8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9269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692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err="1" smtClean="0"/>
              <a:t>Analysis</a:t>
            </a:r>
            <a:r>
              <a:rPr lang="es-ES_tradnl" dirty="0" smtClean="0"/>
              <a:t>, </a:t>
            </a:r>
            <a:r>
              <a:rPr lang="es-ES_tradnl" dirty="0" err="1" smtClean="0"/>
              <a:t>evaluation</a:t>
            </a:r>
            <a:r>
              <a:rPr lang="es-ES_tradnl" dirty="0" smtClean="0"/>
              <a:t> and </a:t>
            </a:r>
            <a:r>
              <a:rPr lang="es-ES_tradnl" dirty="0" err="1" smtClean="0"/>
              <a:t>understanding</a:t>
            </a:r>
            <a:r>
              <a:rPr lang="es-ES_tradnl" dirty="0" smtClean="0"/>
              <a:t> of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situation</a:t>
            </a:r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dirty="0" err="1" smtClean="0">
                <a:solidFill>
                  <a:schemeClr val="tx1"/>
                </a:solidFill>
              </a:rPr>
              <a:t>First</a:t>
            </a:r>
            <a:r>
              <a:rPr lang="es-ES_tradnl" dirty="0" smtClean="0">
                <a:solidFill>
                  <a:schemeClr val="tx1"/>
                </a:solidFill>
              </a:rPr>
              <a:t> </a:t>
            </a:r>
            <a:r>
              <a:rPr lang="es-ES_tradnl" dirty="0" err="1" smtClean="0">
                <a:solidFill>
                  <a:schemeClr val="tx1"/>
                </a:solidFill>
              </a:rPr>
              <a:t>results</a:t>
            </a:r>
            <a:endParaRPr lang="fr-FR" dirty="0">
              <a:solidFill>
                <a:schemeClr val="tx1"/>
              </a:solidFill>
            </a:endParaRPr>
          </a:p>
        </p:txBody>
      </p:sp>
      <p:graphicFrame>
        <p:nvGraphicFramePr>
          <p:cNvPr id="6" name="Graphique 5"/>
          <p:cNvGraphicFramePr/>
          <p:nvPr>
            <p:extLst>
              <p:ext uri="{D42A27DB-BD31-4B8C-83A1-F6EECF244321}">
                <p14:modId xmlns:p14="http://schemas.microsoft.com/office/powerpoint/2010/main" val="3831470487"/>
              </p:ext>
            </p:extLst>
          </p:nvPr>
        </p:nvGraphicFramePr>
        <p:xfrm>
          <a:off x="228598" y="2119745"/>
          <a:ext cx="6047511" cy="4350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5304781"/>
              </p:ext>
            </p:extLst>
          </p:nvPr>
        </p:nvGraphicFramePr>
        <p:xfrm>
          <a:off x="6096000" y="2678059"/>
          <a:ext cx="5964382" cy="3918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9269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3811" y="1543458"/>
            <a:ext cx="1471556" cy="122582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="" xmlns:a16="http://schemas.microsoft.com/office/drawing/2014/main" id="{FEE9C23A-5F60-4B7F-8B99-6663FCC2FB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8219" y="1543458"/>
            <a:ext cx="1275780" cy="13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6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Number</a:t>
            </a:r>
            <a:r>
              <a:rPr lang="fr-FR" dirty="0" smtClean="0"/>
              <a:t> </a:t>
            </a:r>
            <a:r>
              <a:rPr lang="fr-FR" dirty="0" err="1" smtClean="0"/>
              <a:t>dairy</a:t>
            </a:r>
            <a:r>
              <a:rPr lang="fr-FR" dirty="0" smtClean="0"/>
              <a:t> </a:t>
            </a:r>
            <a:r>
              <a:rPr lang="fr-FR" dirty="0" err="1" smtClean="0"/>
              <a:t>herds</a:t>
            </a:r>
            <a:r>
              <a:rPr lang="fr-FR" dirty="0" smtClean="0"/>
              <a:t> and </a:t>
            </a:r>
            <a:r>
              <a:rPr lang="fr-FR" dirty="0" err="1" smtClean="0"/>
              <a:t>dairy</a:t>
            </a:r>
            <a:r>
              <a:rPr lang="fr-FR" dirty="0" smtClean="0"/>
              <a:t> </a:t>
            </a:r>
            <a:r>
              <a:rPr lang="fr-FR" dirty="0" err="1" smtClean="0"/>
              <a:t>cows</a:t>
            </a:r>
            <a:r>
              <a:rPr lang="fr-FR" dirty="0" smtClean="0"/>
              <a:t> (2008-2018)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type="subTitle" idx="1"/>
          </p:nvPr>
        </p:nvSpPr>
        <p:spPr>
          <a:xfrm>
            <a:off x="324195" y="1652342"/>
            <a:ext cx="11269814" cy="1631343"/>
          </a:xfrm>
        </p:spPr>
        <p:txBody>
          <a:bodyPr/>
          <a:lstStyle/>
          <a:p>
            <a:r>
              <a:rPr lang="fr-FR" dirty="0" smtClean="0"/>
              <a:t>1 048 575 </a:t>
            </a:r>
            <a:r>
              <a:rPr lang="fr-FR" dirty="0" err="1" smtClean="0"/>
              <a:t>cows</a:t>
            </a:r>
            <a:r>
              <a:rPr lang="fr-FR" dirty="0" smtClean="0"/>
              <a:t>/</a:t>
            </a:r>
            <a:r>
              <a:rPr lang="fr-FR" dirty="0" err="1" smtClean="0"/>
              <a:t>controls</a:t>
            </a:r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 rot="20048876">
            <a:off x="1459420" y="3086659"/>
            <a:ext cx="8714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Doc de travail ne pas diffuser</a:t>
            </a:r>
            <a:endParaRPr lang="fr-F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825703"/>
              </p:ext>
            </p:extLst>
          </p:nvPr>
        </p:nvGraphicFramePr>
        <p:xfrm>
          <a:off x="324195" y="2180703"/>
          <a:ext cx="11419415" cy="1126971"/>
        </p:xfrm>
        <a:graphic>
          <a:graphicData uri="http://schemas.openxmlformats.org/drawingml/2006/table">
            <a:tbl>
              <a:tblPr firstRow="1" firstCol="1" lastCol="1">
                <a:tableStyleId>{5C22544A-7EE6-4342-B048-85BDC9FD1C3A}</a:tableStyleId>
              </a:tblPr>
              <a:tblGrid>
                <a:gridCol w="1940263"/>
                <a:gridCol w="1184894"/>
                <a:gridCol w="1184894"/>
                <a:gridCol w="1184894"/>
                <a:gridCol w="1184894"/>
                <a:gridCol w="1184894"/>
                <a:gridCol w="1184894"/>
                <a:gridCol w="1184894"/>
                <a:gridCol w="1184894"/>
              </a:tblGrid>
              <a:tr h="375657">
                <a:tc>
                  <a:txBody>
                    <a:bodyPr/>
                    <a:lstStyle/>
                    <a:p>
                      <a:pPr algn="ctr" fontAlgn="b"/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u="none" strike="noStrike" dirty="0" err="1">
                          <a:effectLst/>
                        </a:rPr>
                        <a:t>Ariana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u="none" strike="noStrike" dirty="0">
                          <a:effectLst/>
                        </a:rPr>
                        <a:t>Beja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u="none" strike="noStrike" dirty="0" err="1">
                          <a:effectLst/>
                        </a:rPr>
                        <a:t>Ben_Arous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u="none" strike="noStrike" dirty="0">
                          <a:effectLst/>
                        </a:rPr>
                        <a:t>Bizerte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u="none" strike="noStrike" dirty="0">
                          <a:effectLst/>
                        </a:rPr>
                        <a:t>Gabes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u="none" strike="noStrike" dirty="0">
                          <a:effectLst/>
                        </a:rPr>
                        <a:t>Gafsa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u="none" strike="noStrike" dirty="0">
                          <a:effectLst/>
                        </a:rPr>
                        <a:t>Jendouba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u="none" strike="noStrike" dirty="0" smtClean="0">
                          <a:effectLst/>
                        </a:rPr>
                        <a:t>Total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5657"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u="none" strike="noStrike" dirty="0">
                          <a:effectLst/>
                        </a:rPr>
                        <a:t>Total </a:t>
                      </a:r>
                      <a:r>
                        <a:rPr lang="fr-FR" sz="1800" u="none" strike="noStrike" dirty="0" err="1" smtClean="0">
                          <a:effectLst/>
                        </a:rPr>
                        <a:t>cows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118060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226126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65308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325394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108182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65416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140089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u="none" strike="noStrike" dirty="0" smtClean="0">
                          <a:effectLst/>
                        </a:rPr>
                        <a:t>1 048 575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75657"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u="none" strike="noStrike" dirty="0" smtClean="0">
                          <a:effectLst/>
                        </a:rPr>
                        <a:t>Nb </a:t>
                      </a:r>
                      <a:r>
                        <a:rPr lang="fr-FR" sz="1800" u="none" strike="noStrike" dirty="0" err="1" smtClean="0">
                          <a:effectLst/>
                        </a:rPr>
                        <a:t>dairy</a:t>
                      </a:r>
                      <a:r>
                        <a:rPr lang="fr-FR" sz="1800" u="none" strike="noStrike" dirty="0" smtClean="0">
                          <a:effectLst/>
                        </a:rPr>
                        <a:t> </a:t>
                      </a:r>
                      <a:r>
                        <a:rPr lang="fr-FR" sz="1800" u="none" strike="noStrike" dirty="0" err="1" smtClean="0">
                          <a:effectLst/>
                        </a:rPr>
                        <a:t>herds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u="none" strike="noStrike" dirty="0">
                          <a:effectLst/>
                        </a:rPr>
                        <a:t>2120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09834"/>
              </p:ext>
            </p:extLst>
          </p:nvPr>
        </p:nvGraphicFramePr>
        <p:xfrm>
          <a:off x="324197" y="4110730"/>
          <a:ext cx="11497384" cy="1528070"/>
        </p:xfrm>
        <a:graphic>
          <a:graphicData uri="http://schemas.openxmlformats.org/drawingml/2006/table">
            <a:tbl>
              <a:tblPr firstRow="1" firstCol="1" lastCol="1">
                <a:tableStyleId>{93296810-A885-4BE3-A3E7-6D5BEEA58F35}</a:tableStyleId>
              </a:tblPr>
              <a:tblGrid>
                <a:gridCol w="1953512"/>
                <a:gridCol w="1192984"/>
                <a:gridCol w="1192984"/>
                <a:gridCol w="1192984"/>
                <a:gridCol w="1192984"/>
                <a:gridCol w="1192984"/>
                <a:gridCol w="1192984"/>
                <a:gridCol w="1192984"/>
                <a:gridCol w="1192984"/>
              </a:tblGrid>
              <a:tr h="635265">
                <a:tc>
                  <a:txBody>
                    <a:bodyPr/>
                    <a:lstStyle/>
                    <a:p>
                      <a:pPr algn="ctr" fontAlgn="b"/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Ariana</a:t>
                      </a:r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Beja</a:t>
                      </a:r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Ben_Arous</a:t>
                      </a:r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Bizerte</a:t>
                      </a:r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Gabes</a:t>
                      </a:r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Gafsa</a:t>
                      </a:r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Jendouba</a:t>
                      </a:r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Total</a:t>
                      </a:r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91837"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Total </a:t>
                      </a:r>
                      <a:r>
                        <a:rPr lang="fr-FR" sz="1800" b="1" u="none" strike="noStrike" dirty="0" err="1" smtClean="0">
                          <a:solidFill>
                            <a:schemeClr val="bg1"/>
                          </a:solidFill>
                          <a:effectLst/>
                        </a:rPr>
                        <a:t>cows</a:t>
                      </a:r>
                      <a:r>
                        <a:rPr lang="fr-FR" sz="18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/</a:t>
                      </a:r>
                      <a:r>
                        <a:rPr lang="fr-FR" sz="1800" b="1" u="none" strike="noStrike" dirty="0" err="1" smtClean="0">
                          <a:solidFill>
                            <a:schemeClr val="bg1"/>
                          </a:solidFill>
                          <a:effectLst/>
                        </a:rPr>
                        <a:t>cell</a:t>
                      </a:r>
                      <a:r>
                        <a:rPr lang="fr-FR" sz="18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 count</a:t>
                      </a:r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43558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83202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30537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141868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48299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23927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56321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427 712</a:t>
                      </a:r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00968"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Nb </a:t>
                      </a:r>
                      <a:r>
                        <a:rPr lang="fr-FR" sz="18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dairy</a:t>
                      </a:r>
                      <a:r>
                        <a:rPr lang="fr-FR" sz="18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herds</a:t>
                      </a:r>
                      <a:endParaRPr lang="fr-FR" sz="18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393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468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217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309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160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273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300</a:t>
                      </a:r>
                      <a:endParaRPr lang="fr-F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2120</a:t>
                      </a:r>
                      <a:endParaRPr lang="fr-F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1047752" y="6012584"/>
            <a:ext cx="10236200" cy="40010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000" b="1"/>
            </a:lvl1pPr>
          </a:lstStyle>
          <a:p>
            <a:r>
              <a:rPr lang="fr-FR" dirty="0" err="1">
                <a:solidFill>
                  <a:schemeClr val="bg1"/>
                </a:solidFill>
              </a:rPr>
              <a:t>Cell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counts</a:t>
            </a:r>
            <a:r>
              <a:rPr lang="fr-FR" dirty="0">
                <a:solidFill>
                  <a:schemeClr val="bg1"/>
                </a:solidFill>
              </a:rPr>
              <a:t> are </a:t>
            </a:r>
            <a:r>
              <a:rPr lang="fr-FR" dirty="0" err="1">
                <a:solidFill>
                  <a:schemeClr val="bg1"/>
                </a:solidFill>
              </a:rPr>
              <a:t>missing</a:t>
            </a:r>
            <a:r>
              <a:rPr lang="fr-FR" dirty="0">
                <a:solidFill>
                  <a:schemeClr val="bg1"/>
                </a:solidFill>
              </a:rPr>
              <a:t> for </a:t>
            </a:r>
            <a:r>
              <a:rPr lang="fr-FR" dirty="0" err="1">
                <a:solidFill>
                  <a:schemeClr val="bg1"/>
                </a:solidFill>
              </a:rPr>
              <a:t>some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cows</a:t>
            </a:r>
            <a:r>
              <a:rPr lang="fr-FR" dirty="0">
                <a:solidFill>
                  <a:schemeClr val="bg1"/>
                </a:solidFill>
              </a:rPr>
              <a:t> = </a:t>
            </a:r>
            <a:r>
              <a:rPr lang="fr-FR" dirty="0" err="1">
                <a:solidFill>
                  <a:schemeClr val="bg1"/>
                </a:solidFill>
              </a:rPr>
              <a:t>available</a:t>
            </a:r>
            <a:r>
              <a:rPr lang="fr-FR" dirty="0">
                <a:solidFill>
                  <a:schemeClr val="bg1"/>
                </a:solidFill>
              </a:rPr>
              <a:t> data base!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1047752" y="3561770"/>
            <a:ext cx="10236200" cy="4001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chemeClr val="bg1"/>
                </a:solidFill>
              </a:rPr>
              <a:t>The </a:t>
            </a:r>
            <a:r>
              <a:rPr lang="fr-FR" sz="2000" b="1" dirty="0" err="1" smtClean="0">
                <a:solidFill>
                  <a:schemeClr val="bg1"/>
                </a:solidFill>
              </a:rPr>
              <a:t>dairy</a:t>
            </a:r>
            <a:r>
              <a:rPr lang="fr-FR" sz="2000" b="1" dirty="0" smtClean="0">
                <a:solidFill>
                  <a:schemeClr val="bg1"/>
                </a:solidFill>
              </a:rPr>
              <a:t> </a:t>
            </a:r>
            <a:r>
              <a:rPr lang="fr-FR" sz="2000" b="1" dirty="0" err="1" smtClean="0">
                <a:solidFill>
                  <a:schemeClr val="bg1"/>
                </a:solidFill>
              </a:rPr>
              <a:t>herds</a:t>
            </a:r>
            <a:r>
              <a:rPr lang="fr-FR" sz="2000" b="1" dirty="0" smtClean="0">
                <a:solidFill>
                  <a:schemeClr val="bg1"/>
                </a:solidFill>
              </a:rPr>
              <a:t> </a:t>
            </a:r>
            <a:r>
              <a:rPr lang="fr-FR" sz="2000" b="1" dirty="0" err="1" smtClean="0">
                <a:solidFill>
                  <a:schemeClr val="bg1"/>
                </a:solidFill>
              </a:rPr>
              <a:t>included</a:t>
            </a:r>
            <a:r>
              <a:rPr lang="fr-FR" sz="2000" b="1" dirty="0" smtClean="0">
                <a:solidFill>
                  <a:schemeClr val="bg1"/>
                </a:solidFill>
              </a:rPr>
              <a:t> </a:t>
            </a:r>
            <a:r>
              <a:rPr lang="fr-FR" sz="2000" b="1" dirty="0" err="1" smtClean="0">
                <a:solidFill>
                  <a:schemeClr val="bg1"/>
                </a:solidFill>
              </a:rPr>
              <a:t>can</a:t>
            </a:r>
            <a:r>
              <a:rPr lang="fr-FR" sz="2000" b="1" dirty="0" smtClean="0">
                <a:solidFill>
                  <a:schemeClr val="bg1"/>
                </a:solidFill>
              </a:rPr>
              <a:t> change over the </a:t>
            </a:r>
            <a:r>
              <a:rPr lang="fr-FR" sz="2000" b="1" dirty="0" err="1" smtClean="0">
                <a:solidFill>
                  <a:schemeClr val="bg1"/>
                </a:solidFill>
              </a:rPr>
              <a:t>years</a:t>
            </a:r>
            <a:r>
              <a:rPr lang="fr-FR" sz="2000" b="1" dirty="0" smtClean="0">
                <a:solidFill>
                  <a:schemeClr val="bg1"/>
                </a:solidFill>
              </a:rPr>
              <a:t>!</a:t>
            </a:r>
            <a:endParaRPr lang="fr-FR" sz="3200" b="1" dirty="0">
              <a:solidFill>
                <a:schemeClr val="bg1"/>
              </a:solidFill>
            </a:endParaRPr>
          </a:p>
        </p:txBody>
      </p:sp>
      <p:sp>
        <p:nvSpPr>
          <p:cNvPr id="10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8926966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40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Results</a:t>
            </a:r>
            <a:r>
              <a:rPr lang="fr-FR" dirty="0" smtClean="0"/>
              <a:t> </a:t>
            </a:r>
            <a:r>
              <a:rPr lang="fr-FR" dirty="0" smtClean="0">
                <a:sym typeface="Wingdings 3" panose="05040102010807070707" pitchFamily="18" charset="2"/>
              </a:rPr>
              <a:t> Dry </a:t>
            </a:r>
            <a:r>
              <a:rPr lang="fr-FR" dirty="0" err="1" smtClean="0">
                <a:sym typeface="Wingdings 3" panose="05040102010807070707" pitchFamily="18" charset="2"/>
              </a:rPr>
              <a:t>period</a:t>
            </a:r>
            <a:r>
              <a:rPr lang="fr-FR" dirty="0" smtClean="0">
                <a:sym typeface="Wingdings 3" panose="05040102010807070707" pitchFamily="18" charset="2"/>
              </a:rPr>
              <a:t> in the </a:t>
            </a:r>
            <a:r>
              <a:rPr lang="fr-FR" dirty="0" err="1" smtClean="0">
                <a:sym typeface="Wingdings 3" panose="05040102010807070707" pitchFamily="18" charset="2"/>
              </a:rPr>
              <a:t>dairy</a:t>
            </a:r>
            <a:r>
              <a:rPr lang="fr-FR" dirty="0" smtClean="0">
                <a:sym typeface="Wingdings 3" panose="05040102010807070707" pitchFamily="18" charset="2"/>
              </a:rPr>
              <a:t> </a:t>
            </a:r>
            <a:r>
              <a:rPr lang="fr-FR" dirty="0" err="1" smtClean="0">
                <a:sym typeface="Wingdings 3" panose="05040102010807070707" pitchFamily="18" charset="2"/>
              </a:rPr>
              <a:t>herds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24195" y="1774162"/>
            <a:ext cx="8057805" cy="1631343"/>
          </a:xfrm>
        </p:spPr>
        <p:txBody>
          <a:bodyPr/>
          <a:lstStyle/>
          <a:p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As the dry-off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indicators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can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only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be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calculated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enough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data,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only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farms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more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than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10 dry-off have been </a:t>
            </a:r>
            <a:r>
              <a:rPr lang="fr-FR" sz="2400" b="1" dirty="0" err="1" smtClean="0">
                <a:solidFill>
                  <a:schemeClr val="accent5">
                    <a:lumMod val="50000"/>
                  </a:schemeClr>
                </a:solidFill>
              </a:rPr>
              <a:t>integrated</a:t>
            </a:r>
            <a:endParaRPr lang="fr-FR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882" y="954176"/>
            <a:ext cx="3130432" cy="2347824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1562100" y="5366384"/>
            <a:ext cx="7388382" cy="10156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Dry-off </a:t>
            </a:r>
            <a:r>
              <a:rPr lang="fr-FR" dirty="0" err="1" smtClean="0"/>
              <a:t>indicators</a:t>
            </a:r>
            <a:r>
              <a:rPr lang="fr-FR" dirty="0" smtClean="0"/>
              <a:t> </a:t>
            </a:r>
            <a:r>
              <a:rPr lang="fr-FR" dirty="0" err="1"/>
              <a:t>can</a:t>
            </a:r>
            <a:r>
              <a:rPr lang="fr-FR" dirty="0"/>
              <a:t> </a:t>
            </a:r>
            <a:r>
              <a:rPr lang="fr-FR" dirty="0" err="1"/>
              <a:t>highly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 smtClean="0"/>
              <a:t>improved</a:t>
            </a:r>
            <a:r>
              <a:rPr lang="fr-FR" dirty="0" smtClean="0"/>
              <a:t>.</a:t>
            </a:r>
          </a:p>
          <a:p>
            <a:r>
              <a:rPr lang="fr-FR" dirty="0" err="1"/>
              <a:t>D</a:t>
            </a:r>
            <a:r>
              <a:rPr lang="fr-FR" dirty="0" err="1" smtClean="0"/>
              <a:t>rying</a:t>
            </a:r>
            <a:r>
              <a:rPr lang="fr-FR" dirty="0" smtClean="0"/>
              <a:t> </a:t>
            </a:r>
            <a:r>
              <a:rPr lang="fr-FR" dirty="0" err="1" smtClean="0"/>
              <a:t>period</a:t>
            </a:r>
            <a:r>
              <a:rPr lang="fr-FR" dirty="0" smtClean="0"/>
              <a:t> </a:t>
            </a:r>
            <a:r>
              <a:rPr lang="fr-FR" dirty="0" err="1"/>
              <a:t>doesn’t</a:t>
            </a:r>
            <a:r>
              <a:rPr lang="fr-FR" dirty="0"/>
              <a:t> </a:t>
            </a:r>
            <a:r>
              <a:rPr lang="fr-FR" dirty="0" err="1"/>
              <a:t>allow</a:t>
            </a:r>
            <a:r>
              <a:rPr lang="fr-FR" dirty="0"/>
              <a:t> to cure </a:t>
            </a:r>
            <a:r>
              <a:rPr lang="fr-FR" dirty="0" err="1"/>
              <a:t>enough</a:t>
            </a:r>
            <a:r>
              <a:rPr lang="fr-FR" dirty="0"/>
              <a:t> </a:t>
            </a:r>
            <a:r>
              <a:rPr lang="fr-FR" dirty="0" err="1"/>
              <a:t>infected</a:t>
            </a:r>
            <a:r>
              <a:rPr lang="fr-FR" dirty="0"/>
              <a:t> </a:t>
            </a:r>
            <a:r>
              <a:rPr lang="fr-FR" dirty="0" err="1"/>
              <a:t>cows</a:t>
            </a:r>
            <a:r>
              <a:rPr lang="fr-FR" dirty="0"/>
              <a:t>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err="1" smtClean="0"/>
              <a:t>nor</a:t>
            </a:r>
            <a:r>
              <a:rPr lang="fr-FR" dirty="0" smtClean="0"/>
              <a:t> </a:t>
            </a:r>
            <a:r>
              <a:rPr lang="fr-FR" dirty="0" err="1"/>
              <a:t>avoid</a:t>
            </a:r>
            <a:r>
              <a:rPr lang="fr-FR" dirty="0"/>
              <a:t> </a:t>
            </a:r>
            <a:r>
              <a:rPr lang="fr-FR" dirty="0" err="1"/>
              <a:t>many</a:t>
            </a:r>
            <a:r>
              <a:rPr lang="fr-FR" dirty="0"/>
              <a:t> new infections </a:t>
            </a:r>
            <a:r>
              <a:rPr lang="fr-FR" dirty="0" err="1"/>
              <a:t>during</a:t>
            </a:r>
            <a:r>
              <a:rPr lang="fr-FR" dirty="0"/>
              <a:t> </a:t>
            </a:r>
            <a:r>
              <a:rPr lang="fr-FR" dirty="0" err="1"/>
              <a:t>this</a:t>
            </a:r>
            <a:r>
              <a:rPr lang="fr-FR" dirty="0"/>
              <a:t> </a:t>
            </a:r>
            <a:r>
              <a:rPr lang="fr-FR" dirty="0" err="1" smtClean="0"/>
              <a:t>period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055807"/>
              </p:ext>
            </p:extLst>
          </p:nvPr>
        </p:nvGraphicFramePr>
        <p:xfrm>
          <a:off x="2087501" y="3034726"/>
          <a:ext cx="5235957" cy="167303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745319"/>
                <a:gridCol w="1745319"/>
                <a:gridCol w="1745319"/>
              </a:tblGrid>
              <a:tr h="808734">
                <a:tc>
                  <a:txBody>
                    <a:bodyPr/>
                    <a:lstStyle/>
                    <a:p>
                      <a:pPr algn="ctr" fontAlgn="b"/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 dirty="0" smtClean="0">
                          <a:effectLst/>
                        </a:rPr>
                        <a:t>New Infection rate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 dirty="0" smtClean="0">
                          <a:effectLst/>
                        </a:rPr>
                        <a:t>Cure rate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432152"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 dirty="0" err="1" smtClean="0">
                          <a:effectLst/>
                        </a:rPr>
                        <a:t>mean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 dirty="0">
                          <a:effectLst/>
                        </a:rPr>
                        <a:t>49.3%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>
                          <a:effectLst/>
                        </a:rPr>
                        <a:t>43.7%</a:t>
                      </a:r>
                      <a:endParaRPr lang="fr-FR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432152"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 dirty="0" err="1" smtClean="0">
                          <a:effectLst/>
                        </a:rPr>
                        <a:t>median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>
                          <a:effectLst/>
                        </a:rPr>
                        <a:t>42.9%</a:t>
                      </a:r>
                      <a:endParaRPr lang="fr-FR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 dirty="0">
                          <a:effectLst/>
                        </a:rPr>
                        <a:t>43.8%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</a:tbl>
          </a:graphicData>
        </a:graphic>
      </p:graphicFrame>
      <p:sp>
        <p:nvSpPr>
          <p:cNvPr id="10" name="Ellipse 9"/>
          <p:cNvSpPr/>
          <p:nvPr/>
        </p:nvSpPr>
        <p:spPr>
          <a:xfrm>
            <a:off x="8658425" y="3511839"/>
            <a:ext cx="3311120" cy="1854545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/>
              <a:t>Base : </a:t>
            </a:r>
          </a:p>
          <a:p>
            <a:pPr algn="ctr"/>
            <a:r>
              <a:rPr lang="fr-FR" sz="2400" b="1" dirty="0" smtClean="0"/>
              <a:t>101 </a:t>
            </a:r>
            <a:r>
              <a:rPr lang="fr-FR" sz="2400" b="1" dirty="0" err="1" smtClean="0"/>
              <a:t>Herds</a:t>
            </a:r>
            <a:endParaRPr lang="fr-FR" sz="2400" b="1" dirty="0" smtClean="0"/>
          </a:p>
          <a:p>
            <a:pPr algn="ctr"/>
            <a:r>
              <a:rPr lang="fr-FR" sz="2400" b="1" dirty="0" smtClean="0"/>
              <a:t>2552 dry </a:t>
            </a:r>
            <a:r>
              <a:rPr lang="fr-FR" sz="2400" b="1" dirty="0" err="1" smtClean="0"/>
              <a:t>cows</a:t>
            </a:r>
            <a:endParaRPr lang="fr-FR" sz="2400" b="1" dirty="0"/>
          </a:p>
        </p:txBody>
      </p:sp>
      <p:sp>
        <p:nvSpPr>
          <p:cNvPr id="11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3265034" y="116795"/>
            <a:ext cx="9012459" cy="528638"/>
          </a:xfrm>
        </p:spPr>
        <p:txBody>
          <a:bodyPr/>
          <a:lstStyle/>
          <a:p>
            <a:r>
              <a:rPr lang="en-GB" dirty="0"/>
              <a:t>WP2 - Innovation  Q</a:t>
            </a:r>
            <a:r>
              <a:rPr lang="es-ES_tradnl" dirty="0" err="1"/>
              <a:t>uality</a:t>
            </a:r>
            <a:r>
              <a:rPr lang="es-ES_tradnl" dirty="0"/>
              <a:t> </a:t>
            </a:r>
            <a:r>
              <a:rPr lang="es-ES_tradnl" dirty="0" err="1"/>
              <a:t>Milk</a:t>
            </a:r>
            <a:r>
              <a:rPr lang="es-ES_tradnl" dirty="0"/>
              <a:t> </a:t>
            </a:r>
            <a:r>
              <a:rPr lang="es-ES_tradnl" dirty="0" err="1"/>
              <a:t>Program</a:t>
            </a:r>
            <a:r>
              <a:rPr lang="en-GB" dirty="0"/>
              <a:t> and communication technologies practices on dairy farms in </a:t>
            </a:r>
            <a:r>
              <a:rPr lang="en-GB" dirty="0" smtClean="0"/>
              <a:t>Tunisia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198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IT (bleu)">
  <a:themeElements>
    <a:clrScheme name="idele-couleurs2017_aténuées">
      <a:dk1>
        <a:sysClr val="windowText" lastClr="000000"/>
      </a:dk1>
      <a:lt1>
        <a:sysClr val="window" lastClr="FFFFFF"/>
      </a:lt1>
      <a:dk2>
        <a:srgbClr val="262626"/>
      </a:dk2>
      <a:lt2>
        <a:srgbClr val="D8D8D8"/>
      </a:lt2>
      <a:accent1>
        <a:srgbClr val="ABBCDD"/>
      </a:accent1>
      <a:accent2>
        <a:srgbClr val="FBD393"/>
      </a:accent2>
      <a:accent3>
        <a:srgbClr val="CFC4A1"/>
      </a:accent3>
      <a:accent4>
        <a:srgbClr val="E3FC78"/>
      </a:accent4>
      <a:accent5>
        <a:srgbClr val="FADADD"/>
      </a:accent5>
      <a:accent6>
        <a:srgbClr val="C6ECCD"/>
      </a:accent6>
      <a:hlink>
        <a:srgbClr val="00509E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548bc0e-6bc8-495a-98b6-29be45836de1">IEPROJETS-1420575277-179</_dlc_DocId>
    <_dlc_DocIdUrl xmlns="c548bc0e-6bc8-495a-98b6-29be45836de1">
      <Url>https://projets.idele.fr/milkqua/_layouts/15/DocIdRedir.aspx?ID=IEPROJETS-1420575277-179</Url>
      <Description>IEPROJETS-1420575277-179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56164926F3CA47A0CDDC367B6A4835" ma:contentTypeVersion="0" ma:contentTypeDescription="Crée un document." ma:contentTypeScope="" ma:versionID="6e00e427b3b01cbe2630282f1f9cab64">
  <xsd:schema xmlns:xsd="http://www.w3.org/2001/XMLSchema" xmlns:xs="http://www.w3.org/2001/XMLSchema" xmlns:p="http://schemas.microsoft.com/office/2006/metadata/properties" xmlns:ns2="c548bc0e-6bc8-495a-98b6-29be45836de1" targetNamespace="http://schemas.microsoft.com/office/2006/metadata/properties" ma:root="true" ma:fieldsID="f8c64ba8a8b7263499587af315a91308" ns2:_="">
    <xsd:import namespace="c548bc0e-6bc8-495a-98b6-29be45836de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48bc0e-6bc8-495a-98b6-29be45836de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123C8F9-E3B9-499C-A1F2-65E4E8075C51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C3A1614-6944-4F38-B22D-8EEE58FEA24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72826E-1F0B-4B01-9104-61ACD437AE79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c548bc0e-6bc8-495a-98b6-29be45836de1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infopath/2007/PartnerControls"/>
  </ds:schemaRefs>
</ds:datastoreItem>
</file>

<file path=customXml/itemProps4.xml><?xml version="1.0" encoding="utf-8"?>
<ds:datastoreItem xmlns:ds="http://schemas.openxmlformats.org/officeDocument/2006/customXml" ds:itemID="{DF8E8F67-A0FD-448B-930F-B28D2C3C6B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48bc0e-6bc8-495a-98b6-29be45836d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1447</Words>
  <Application>Microsoft Office PowerPoint</Application>
  <PresentationFormat>Grand écran</PresentationFormat>
  <Paragraphs>261</Paragraphs>
  <Slides>21</Slides>
  <Notes>0</Notes>
  <HiddenSlides>1</HiddenSlides>
  <MMClips>0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21</vt:i4>
      </vt:variant>
    </vt:vector>
  </HeadingPairs>
  <TitlesOfParts>
    <vt:vector size="38" baseType="lpstr">
      <vt:lpstr>Arial</vt:lpstr>
      <vt:lpstr>Calibri</vt:lpstr>
      <vt:lpstr>Calibri Light</vt:lpstr>
      <vt:lpstr>Leelawadee</vt:lpstr>
      <vt:lpstr>Open Sans</vt:lpstr>
      <vt:lpstr>Segoe UI</vt:lpstr>
      <vt:lpstr>Segoe UI Light</vt:lpstr>
      <vt:lpstr>Tahoma</vt:lpstr>
      <vt:lpstr>TanseekModernProArabic-Book</vt:lpstr>
      <vt:lpstr>Times New Roman</vt:lpstr>
      <vt:lpstr>Verdana</vt:lpstr>
      <vt:lpstr>Wingdings</vt:lpstr>
      <vt:lpstr>Wingdings 3</vt:lpstr>
      <vt:lpstr>LAIT (bleu)</vt:lpstr>
      <vt:lpstr>3_Conception personnalisée</vt:lpstr>
      <vt:lpstr>Conception personnalisée</vt:lpstr>
      <vt:lpstr>4_Conception personnalisée</vt:lpstr>
      <vt:lpstr>WP2 - Innovation  Quality Milk Program and communication technologies practices to manage mastitis and antimicrobials on dairy farms in Tunisia</vt:lpstr>
      <vt:lpstr>Aims</vt:lpstr>
      <vt:lpstr>4 work areas</vt:lpstr>
      <vt:lpstr>Work Schedule</vt:lpstr>
      <vt:lpstr>5 Missions in Tunisia</vt:lpstr>
      <vt:lpstr>5 Missions in Tunisia</vt:lpstr>
      <vt:lpstr>Analysis, evaluation and understanding of the situation First results</vt:lpstr>
      <vt:lpstr>Number dairy herds and dairy cows (2008-2018)</vt:lpstr>
      <vt:lpstr>Results  Dry period in the dairy herds</vt:lpstr>
      <vt:lpstr>Results  factor contributing to the level of  Cell Concentration Herd (CCH)</vt:lpstr>
      <vt:lpstr>Conclusions</vt:lpstr>
      <vt:lpstr>Analysis, evaluation and understanding of the situation</vt:lpstr>
      <vt:lpstr>Location of surveys</vt:lpstr>
      <vt:lpstr>Analysis, evaluation and understanding of the situation</vt:lpstr>
      <vt:lpstr>Surveys steps</vt:lpstr>
      <vt:lpstr>Présentation PowerPoint</vt:lpstr>
      <vt:lpstr>5 topics in the socio-technical form</vt:lpstr>
      <vt:lpstr>Epidemiological/etiological surveys </vt:lpstr>
      <vt:lpstr>5 topics in the epidemio/ethio form</vt:lpstr>
      <vt:lpstr>Epidemiological/etiological surveys </vt:lpstr>
      <vt:lpstr>Key dates</vt:lpstr>
    </vt:vector>
  </TitlesOfParts>
  <Company>Institut de l'Elevage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MILKQUA Milk Quality along the Dairy Chain for a Safe and Sustainable MILK</dc:title>
  <dc:creator>Roussel Philippe</dc:creator>
  <cp:lastModifiedBy>Roussel Philippe</cp:lastModifiedBy>
  <cp:revision>70</cp:revision>
  <dcterms:created xsi:type="dcterms:W3CDTF">2020-05-26T06:53:58Z</dcterms:created>
  <dcterms:modified xsi:type="dcterms:W3CDTF">2020-06-02T08:35:14Z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2ba1c916-c1ea-46b1-9cfa-bd1eaf4173a0</vt:lpwstr>
  </property>
  <property fmtid="{D5CDD505-2E9C-101B-9397-08002B2CF9AE}" pid="3" name="ContentTypeId">
    <vt:lpwstr>0x0101003F56164926F3CA47A0CDDC367B6A4835</vt:lpwstr>
  </property>
</Properties>
</file>