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5"/>
    <p:sldMasterId id="2147483675" r:id="rId6"/>
    <p:sldMasterId id="2147483671" r:id="rId7"/>
  </p:sldMasterIdLst>
  <p:sldIdLst>
    <p:sldId id="256" r:id="rId8"/>
    <p:sldId id="266" r:id="rId9"/>
    <p:sldId id="259" r:id="rId10"/>
    <p:sldId id="260" r:id="rId11"/>
    <p:sldId id="261" r:id="rId12"/>
    <p:sldId id="263" r:id="rId13"/>
    <p:sldId id="267" r:id="rId14"/>
    <p:sldId id="268" r:id="rId15"/>
    <p:sldId id="269" r:id="rId16"/>
    <p:sldId id="270" r:id="rId17"/>
    <p:sldId id="265" r:id="rId18"/>
    <p:sldId id="262" r:id="rId19"/>
    <p:sldId id="257" r:id="rId2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A936"/>
    <a:srgbClr val="4D8ECC"/>
    <a:srgbClr val="1B591C"/>
    <a:srgbClr val="2987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4" autoAdjust="0"/>
    <p:restoredTop sz="94660"/>
  </p:normalViewPr>
  <p:slideViewPr>
    <p:cSldViewPr snapToGrid="0">
      <p:cViewPr varScale="1">
        <p:scale>
          <a:sx n="77" d="100"/>
          <a:sy n="77" d="100"/>
        </p:scale>
        <p:origin x="816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="" xmlns:a16="http://schemas.microsoft.com/office/drawing/2014/main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="" xmlns:a16="http://schemas.microsoft.com/office/drawing/2014/main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="" xmlns:a16="http://schemas.microsoft.com/office/drawing/2014/main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theme" Target="../theme/them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="" xmlns:a16="http://schemas.microsoft.com/office/drawing/2014/main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="" xmlns:a16="http://schemas.microsoft.com/office/drawing/2014/main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="" xmlns:a16="http://schemas.microsoft.com/office/drawing/2014/main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="" xmlns:a16="http://schemas.microsoft.com/office/drawing/2014/main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="" xmlns:a16="http://schemas.microsoft.com/office/drawing/2014/main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hyperlink" Target="http://www.milkqua.e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irypc.org/" TargetMode="External"/><Relationship Id="rId2" Type="http://schemas.openxmlformats.org/officeDocument/2006/relationships/hyperlink" Target="http://www.springer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="" xmlns:a16="http://schemas.microsoft.com/office/drawing/2014/main" id="{FAF7EABE-E2F2-4F1C-82FF-D1119797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12229" y="3468756"/>
            <a:ext cx="6879771" cy="738233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assessment of milk practices and studies of sensorial properties and consumer acceptance of enriched EOs UHT milk </a:t>
            </a:r>
            <a:r>
              <a:rPr lang="fr-FR" sz="4800" dirty="0">
                <a:solidFill>
                  <a:schemeClr val="accent5"/>
                </a:solidFill>
              </a:rPr>
              <a:t/>
            </a:r>
            <a:br>
              <a:rPr lang="fr-FR" sz="4800" dirty="0">
                <a:solidFill>
                  <a:schemeClr val="accent5"/>
                </a:solidFill>
              </a:rPr>
            </a:br>
            <a:endParaRPr lang="fr-FR" dirty="0"/>
          </a:p>
        </p:txBody>
      </p:sp>
      <p:sp>
        <p:nvSpPr>
          <p:cNvPr id="7" name="Sous-titre 6">
            <a:extLst>
              <a:ext uri="{FF2B5EF4-FFF2-40B4-BE49-F238E27FC236}">
                <a16:creationId xmlns="" xmlns:a16="http://schemas.microsoft.com/office/drawing/2014/main" id="{ADC46749-8403-42E6-B3BE-B88B4F7C0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9314" y="4480106"/>
            <a:ext cx="6705600" cy="514352"/>
          </a:xfrm>
        </p:spPr>
        <p:txBody>
          <a:bodyPr/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Leaders: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LPAM - ONMNE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uppo 2">
            <a:extLst>
              <a:ext uri="{FF2B5EF4-FFF2-40B4-BE49-F238E27FC236}">
                <a16:creationId xmlns:a16="http://schemas.microsoft.com/office/drawing/2014/main" xmlns="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524816" y="5889448"/>
            <a:ext cx="6298634" cy="855851"/>
            <a:chOff x="3298389" y="5683239"/>
            <a:chExt cx="5534709" cy="1198501"/>
          </a:xfrm>
        </p:grpSpPr>
        <p:pic>
          <p:nvPicPr>
            <p:cNvPr id="5" name="Picture 13" descr="Risultati immagini per european commission">
              <a:extLst>
                <a:ext uri="{FF2B5EF4-FFF2-40B4-BE49-F238E27FC236}">
                  <a16:creationId xmlns:a16="http://schemas.microsoft.com/office/drawing/2014/main" xmlns="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8389" y="5683239"/>
              <a:ext cx="1056944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asellaDiTesto 1">
              <a:extLst>
                <a:ext uri="{FF2B5EF4-FFF2-40B4-BE49-F238E27FC236}">
                  <a16:creationId xmlns:a16="http://schemas.microsoft.com/office/drawing/2014/main" xmlns="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002" y="6186841"/>
              <a:ext cx="4358096" cy="64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/>
                <a:t>The PRIMA programme is supported under Horizon 2020, the European Union’s Framework Programme for Research and Innovation</a:t>
              </a:r>
            </a:p>
          </p:txBody>
        </p:sp>
      </p:grpSp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450" y="5889353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Titre 1"/>
          <p:cNvSpPr txBox="1">
            <a:spLocks/>
          </p:cNvSpPr>
          <p:nvPr/>
        </p:nvSpPr>
        <p:spPr>
          <a:xfrm>
            <a:off x="5566935" y="1735625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</a:rPr>
              <a:t>Steering Committee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June 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-4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, 2020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3A115BFF-5BC9-4455-A6B9-A71BB74825AD}"/>
              </a:ext>
            </a:extLst>
          </p:cNvPr>
          <p:cNvSpPr txBox="1"/>
          <p:nvPr/>
        </p:nvSpPr>
        <p:spPr>
          <a:xfrm>
            <a:off x="1680480" y="2081740"/>
            <a:ext cx="37671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>
                <a:solidFill>
                  <a:srgbClr val="CC0000"/>
                </a:solidFill>
                <a:hlinkClick r:id="rId4"/>
              </a:rPr>
              <a:t>http://</a:t>
            </a:r>
            <a:r>
              <a:rPr lang="pt-PT" sz="2800" b="1" dirty="0" smtClean="0">
                <a:solidFill>
                  <a:srgbClr val="CC0000"/>
                </a:solidFill>
                <a:hlinkClick r:id="rId4"/>
              </a:rPr>
              <a:t>www.milkqua.eu</a:t>
            </a:r>
            <a:endParaRPr lang="pt-PT" sz="2800" b="1" dirty="0" smtClean="0">
              <a:solidFill>
                <a:srgbClr val="CC0000"/>
              </a:solidFill>
            </a:endParaRPr>
          </a:p>
          <a:p>
            <a:endParaRPr lang="pt-PT" b="1" dirty="0" smtClean="0">
              <a:solidFill>
                <a:srgbClr val="CC0000"/>
              </a:solidFill>
            </a:endParaRPr>
          </a:p>
          <a:p>
            <a:endParaRPr lang="es-ES" dirty="0">
              <a:solidFill>
                <a:srgbClr val="CC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85" y="4861998"/>
            <a:ext cx="1190879" cy="119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38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Satisfaction and Sensory evaluation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milk enriched with encapsulated EOs </a:t>
            </a:r>
            <a:endParaRPr lang="fr-FR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>
          <a:xfrm>
            <a:off x="141314" y="1940993"/>
            <a:ext cx="8624999" cy="2857473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	Taste                  </a:t>
            </a: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Flavor</a:t>
            </a:r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Flavor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= Taste+ </a:t>
            </a: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Aroma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(+ 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Sensation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r>
              <a:rPr lang="fr-FR" sz="2400" dirty="0" err="1">
                <a:latin typeface="Arial" panose="020B0604020202020204" pitchFamily="34" charset="0"/>
              </a:rPr>
              <a:t>Flavor</a:t>
            </a:r>
            <a:r>
              <a:rPr lang="fr-FR" sz="2400" dirty="0">
                <a:latin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</a:rPr>
              <a:t>Attributes</a:t>
            </a:r>
            <a:r>
              <a:rPr lang="fr-FR" sz="2400" dirty="0">
                <a:latin typeface="Arial" panose="020B0604020202020204" pitchFamily="34" charset="0"/>
              </a:rPr>
              <a:t> of </a:t>
            </a:r>
            <a:r>
              <a:rPr lang="fr-FR" sz="2400" dirty="0" smtClean="0">
                <a:latin typeface="Arial" panose="020B0604020202020204" pitchFamily="34" charset="0"/>
              </a:rPr>
              <a:t>Milk 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acid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bitter, </a:t>
            </a: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cooked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fermented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fruity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0" indent="0">
              <a:buNone/>
            </a:pP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lacks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freshness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…….)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709" y="1837911"/>
            <a:ext cx="540648" cy="58517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636" y="3252595"/>
            <a:ext cx="3307660" cy="351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6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Ethics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324195" y="2415125"/>
            <a:ext cx="11269814" cy="2683648"/>
          </a:xfrm>
        </p:spPr>
        <p:txBody>
          <a:bodyPr/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surveys will be carried out in accordance with the ethical principles for medical research involving human subjects.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subjects will give their free informed consent.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will be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analyzed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anonymously.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survey protocol will be submitted for approval by the Ethics Committee on Human Research of the National Institute of Nutrition and the National Council of Statistics.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8320" y="116795"/>
            <a:ext cx="8891451" cy="528638"/>
          </a:xfrm>
        </p:spPr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4618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Deliverables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5435" y="2413338"/>
            <a:ext cx="106845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Sensorial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properties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milk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enriched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encapsulated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Eos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Appearance, color, smell, flavor, viscosity, smell, taste, texture... 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Knowledge, attitude and practice of a large population of Tunisian consumers toward milk and dairy products such as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type of milk consumed, daily milk consumption pattern, milk taste, milk drinking behaviour, milk choices, presence of antibiotics, quality, improving quality with higher price.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8320" y="116795"/>
            <a:ext cx="8891451" cy="528638"/>
          </a:xfrm>
        </p:spPr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71814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73B9C91-10BB-4ABE-A7A1-62C8C24A7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Resources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The </a:t>
            </a:r>
            <a:r>
              <a:rPr lang="fr-FR" dirty="0" err="1"/>
              <a:t>Sensory</a:t>
            </a:r>
            <a:r>
              <a:rPr lang="fr-FR" dirty="0"/>
              <a:t> </a:t>
            </a:r>
            <a:r>
              <a:rPr lang="fr-FR" dirty="0" err="1"/>
              <a:t>Evaluation</a:t>
            </a:r>
            <a:r>
              <a:rPr lang="fr-FR" dirty="0"/>
              <a:t> of </a:t>
            </a:r>
            <a:r>
              <a:rPr lang="fr-FR" dirty="0" err="1"/>
              <a:t>Dairy</a:t>
            </a:r>
            <a:r>
              <a:rPr lang="fr-FR" dirty="0"/>
              <a:t> </a:t>
            </a:r>
            <a:r>
              <a:rPr lang="fr-FR" dirty="0" err="1"/>
              <a:t>ProductsClark</a:t>
            </a:r>
            <a:r>
              <a:rPr lang="fr-FR" dirty="0"/>
              <a:t>, S.; Costello, M.; Drake, M.; </a:t>
            </a:r>
            <a:r>
              <a:rPr lang="fr-FR" dirty="0" err="1"/>
              <a:t>Bodyfelt</a:t>
            </a:r>
            <a:r>
              <a:rPr lang="fr-FR" dirty="0"/>
              <a:t>, F. (</a:t>
            </a:r>
            <a:r>
              <a:rPr lang="fr-FR" dirty="0" err="1"/>
              <a:t>Eds</a:t>
            </a:r>
            <a:r>
              <a:rPr lang="fr-FR" dirty="0"/>
              <a:t>.), 2nd </a:t>
            </a:r>
            <a:r>
              <a:rPr lang="fr-FR" dirty="0" err="1"/>
              <a:t>ed</a:t>
            </a:r>
            <a:r>
              <a:rPr lang="fr-FR" dirty="0"/>
              <a:t>., 2008. Springer </a:t>
            </a:r>
            <a:r>
              <a:rPr lang="fr-FR" dirty="0" err="1"/>
              <a:t>Publishing</a:t>
            </a:r>
            <a:r>
              <a:rPr lang="fr-FR" dirty="0"/>
              <a:t> (</a:t>
            </a:r>
            <a:r>
              <a:rPr lang="fr-FR" dirty="0">
                <a:hlinkClick r:id="rId2"/>
              </a:rPr>
              <a:t>www.springer.com</a:t>
            </a:r>
            <a:r>
              <a:rPr lang="fr-FR" dirty="0" smtClean="0"/>
              <a:t>)</a:t>
            </a:r>
          </a:p>
          <a:p>
            <a:r>
              <a:rPr lang="fr-FR" dirty="0" err="1" smtClean="0"/>
              <a:t>Collegiate</a:t>
            </a:r>
            <a:r>
              <a:rPr lang="fr-FR" dirty="0" smtClean="0"/>
              <a:t> </a:t>
            </a:r>
            <a:r>
              <a:rPr lang="fr-FR" dirty="0" err="1"/>
              <a:t>Dairy</a:t>
            </a:r>
            <a:r>
              <a:rPr lang="fr-FR" dirty="0"/>
              <a:t> </a:t>
            </a:r>
            <a:r>
              <a:rPr lang="fr-FR" dirty="0" err="1"/>
              <a:t>Products</a:t>
            </a:r>
            <a:r>
              <a:rPr lang="fr-FR" dirty="0"/>
              <a:t> </a:t>
            </a:r>
            <a:r>
              <a:rPr lang="fr-FR" dirty="0" err="1"/>
              <a:t>Evaluation</a:t>
            </a:r>
            <a:r>
              <a:rPr lang="fr-FR" dirty="0"/>
              <a:t> </a:t>
            </a:r>
            <a:r>
              <a:rPr lang="fr-FR" dirty="0" err="1"/>
              <a:t>Contest</a:t>
            </a:r>
            <a:r>
              <a:rPr lang="fr-FR" dirty="0"/>
              <a:t> Score </a:t>
            </a:r>
            <a:r>
              <a:rPr lang="fr-FR" dirty="0" err="1"/>
              <a:t>Cards</a:t>
            </a:r>
            <a:r>
              <a:rPr lang="fr-FR" dirty="0"/>
              <a:t> </a:t>
            </a:r>
            <a:r>
              <a:rPr lang="fr-FR" dirty="0" err="1"/>
              <a:t>milk</a:t>
            </a:r>
            <a:r>
              <a:rPr lang="fr-FR" dirty="0"/>
              <a:t>, </a:t>
            </a:r>
            <a:r>
              <a:rPr lang="fr-FR" dirty="0" err="1"/>
              <a:t>yogurt</a:t>
            </a:r>
            <a:r>
              <a:rPr lang="fr-FR" dirty="0"/>
              <a:t>, </a:t>
            </a:r>
            <a:r>
              <a:rPr lang="fr-FR" dirty="0" err="1"/>
              <a:t>ice</a:t>
            </a:r>
            <a:r>
              <a:rPr lang="fr-FR" dirty="0"/>
              <a:t> </a:t>
            </a:r>
            <a:r>
              <a:rPr lang="fr-FR" dirty="0" err="1"/>
              <a:t>cream</a:t>
            </a:r>
            <a:r>
              <a:rPr lang="fr-FR" dirty="0"/>
              <a:t>, cottage </a:t>
            </a:r>
            <a:r>
              <a:rPr lang="fr-FR" dirty="0" err="1"/>
              <a:t>cheese</a:t>
            </a:r>
            <a:r>
              <a:rPr lang="fr-FR" dirty="0"/>
              <a:t>, cheddar </a:t>
            </a:r>
            <a:r>
              <a:rPr lang="fr-FR" dirty="0" err="1"/>
              <a:t>cheese</a:t>
            </a:r>
            <a:r>
              <a:rPr lang="fr-FR" dirty="0"/>
              <a:t>, butterhttp://www.ams.usda.gov/AMSv1.0/ams.fetchTemplateData.do?template=TemplateM&amp;navID=CoachescornerCollegiateDairyProductsEvaluationContest&amp;rightNav1=CoachescornerCollegiateDairyProductsEvaluationContest&amp;topNav=&amp;leftNav=CommodityAreas&amp;page=DairyCoachesCorner&amp;resultType=&amp;</a:t>
            </a:r>
            <a:r>
              <a:rPr lang="fr-FR" dirty="0" smtClean="0"/>
              <a:t>acct=dgeninfo</a:t>
            </a:r>
          </a:p>
          <a:p>
            <a:r>
              <a:rPr lang="en-US" dirty="0"/>
              <a:t>Guidelines for Preventing Off-Flavors and Rancid Flavors in </a:t>
            </a:r>
            <a:r>
              <a:rPr lang="en-US" dirty="0" err="1"/>
              <a:t>MilkPublication</a:t>
            </a:r>
            <a:r>
              <a:rPr lang="en-US" dirty="0"/>
              <a:t> DPC 38. 2008. The Dairy Practices Council, 51 E. Front Street, Suite 2, Keyport, NJ 07735, 732-203-1947,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www.dairypc.org</a:t>
            </a:r>
            <a:endParaRPr lang="en-US" dirty="0" smtClean="0"/>
          </a:p>
          <a:p>
            <a:r>
              <a:rPr lang="en-US" dirty="0" smtClean="0"/>
              <a:t>Troubleshooting </a:t>
            </a:r>
            <a:r>
              <a:rPr lang="en-US" dirty="0"/>
              <a:t>Milk Flavor Problemshttp://extension.psu.edu/animals/dairy/health/nutrition/nutrition-and-feeding/troubleshooting-guides/troubleshooting-milk-flavor-problems</a:t>
            </a: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8320" y="116795"/>
            <a:ext cx="8891451" cy="528638"/>
          </a:xfrm>
        </p:spPr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7038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8320" y="116795"/>
            <a:ext cx="8891451" cy="528638"/>
          </a:xfrm>
        </p:spPr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960436"/>
            <a:ext cx="10332720" cy="5549969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3718560" y="5262880"/>
            <a:ext cx="5740400" cy="6604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610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="" xmlns:a16="http://schemas.microsoft.com/office/drawing/2014/main" id="{CFE969F6-4E89-4820-8C8E-17D48FB1DD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Two main objectives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457200" y="2087218"/>
            <a:ext cx="11052313" cy="29506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 assess knowledge, attitude and practice (KAP survey) of Tunisian consumers toward milk and dairy products using e-mail web-based questionnaires as a research tool. 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 appraise the sensory impact and evaluation of EOs or encapsulated EOs incorporation into milk 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8320" y="116795"/>
            <a:ext cx="8891451" cy="528638"/>
          </a:xfrm>
        </p:spPr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78493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 txBox="1">
            <a:spLocks/>
          </p:cNvSpPr>
          <p:nvPr/>
        </p:nvSpPr>
        <p:spPr>
          <a:xfrm>
            <a:off x="468613" y="2201473"/>
            <a:ext cx="11229744" cy="38807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Overall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Development of the questionnaires (in progress, ) 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Electronic survey questionnaire with questions in Open Ended Format and Questions in Closed Ended Format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Satisfaction and sensory questionnaire in paper format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Administration of the questionnaires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Data collection and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Data report</a:t>
            </a:r>
          </a:p>
          <a:p>
            <a:endParaRPr lang="en-US" dirty="0"/>
          </a:p>
        </p:txBody>
      </p:sp>
      <p:sp>
        <p:nvSpPr>
          <p:cNvPr id="8" name="Titre 2">
            <a:extLst>
              <a:ext uri="{FF2B5EF4-FFF2-40B4-BE49-F238E27FC236}">
                <a16:creationId xmlns="" xmlns:a16="http://schemas.microsoft.com/office/drawing/2014/main" id="{CFE969F6-4E89-4820-8C8E-17D48FB1DD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195" y="930534"/>
            <a:ext cx="11269815" cy="528638"/>
          </a:xfrm>
        </p:spPr>
        <p:txBody>
          <a:bodyPr/>
          <a:lstStyle/>
          <a:p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8320" y="116795"/>
            <a:ext cx="8891451" cy="528638"/>
          </a:xfrm>
        </p:spPr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03929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Tasks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6"/>
          <p:cNvSpPr txBox="1">
            <a:spLocks/>
          </p:cNvSpPr>
          <p:nvPr/>
        </p:nvSpPr>
        <p:spPr>
          <a:xfrm>
            <a:off x="675745" y="2160983"/>
            <a:ext cx="4185623" cy="5762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KAP survey of Tunisian consumers toward milk and dairy products </a:t>
            </a:r>
            <a:endParaRPr lang="en-US" sz="1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675745" y="2737245"/>
            <a:ext cx="4185623" cy="330411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9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Task</a:t>
            </a:r>
            <a:r>
              <a:rPr lang="fr-FR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Development of the electronic survey questionnaire (in progress)</a:t>
            </a:r>
          </a:p>
          <a:p>
            <a:r>
              <a:rPr lang="en-GB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Task 2:</a:t>
            </a: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Identification of the target population (n =1000)</a:t>
            </a:r>
            <a:endParaRPr lang="fr-FR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9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Task</a:t>
            </a:r>
            <a:r>
              <a:rPr lang="fr-FR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3:</a:t>
            </a:r>
            <a:r>
              <a:rPr lang="fr-FR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of the validity and reliability of the questionnaire in a pilot study (</a:t>
            </a: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0)</a:t>
            </a:r>
          </a:p>
          <a:p>
            <a:r>
              <a:rPr lang="en-GB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Task 4:</a:t>
            </a: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Sending the web-based questionnaire via personal e-mail and data collection </a:t>
            </a:r>
          </a:p>
          <a:p>
            <a:r>
              <a:rPr lang="en-GB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Task 5:</a:t>
            </a: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Data analysis with appropriate tests and report.</a:t>
            </a:r>
          </a:p>
          <a:p>
            <a:pPr>
              <a:buFont typeface="Arial" panose="020B0604020202020204" pitchFamily="34" charset="0"/>
              <a:buNone/>
            </a:pPr>
            <a:endParaRPr lang="fr-FR" dirty="0"/>
          </a:p>
        </p:txBody>
      </p:sp>
      <p:sp>
        <p:nvSpPr>
          <p:cNvPr id="7" name="Espace réservé du texte 7"/>
          <p:cNvSpPr txBox="1">
            <a:spLocks/>
          </p:cNvSpPr>
          <p:nvPr/>
        </p:nvSpPr>
        <p:spPr>
          <a:xfrm>
            <a:off x="6240527" y="2142695"/>
            <a:ext cx="4459938" cy="5762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Satisfaction and Sensory evaluation of milk enriched with encapsulated EOs </a:t>
            </a:r>
            <a:endParaRPr lang="fr-FR" sz="1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contenu 8"/>
          <p:cNvSpPr txBox="1">
            <a:spLocks/>
          </p:cNvSpPr>
          <p:nvPr/>
        </p:nvSpPr>
        <p:spPr>
          <a:xfrm>
            <a:off x="6514848" y="2746389"/>
            <a:ext cx="4185617" cy="33041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Task</a:t>
            </a:r>
            <a:r>
              <a:rPr lang="fr-F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Development of the satisfaction questionnaire</a:t>
            </a:r>
          </a:p>
          <a:p>
            <a:r>
              <a:rPr lang="en-GB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Task 2: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Identification of the target consumers (Adult, children)</a:t>
            </a:r>
          </a:p>
          <a:p>
            <a:r>
              <a:rPr lang="en-GB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Task 3: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Data collection by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trained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interviewers </a:t>
            </a:r>
            <a:r>
              <a:rPr lang="fr-F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using</a:t>
            </a:r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interviewer-</a:t>
            </a:r>
            <a:r>
              <a:rPr lang="fr-F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administered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questionnaire</a:t>
            </a:r>
            <a:endParaRPr lang="en-GB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Task 4: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Data analysis with appropriate tests.</a:t>
            </a:r>
          </a:p>
          <a:p>
            <a:r>
              <a:rPr lang="en-GB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Task 5: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Data report on consumer survey </a:t>
            </a:r>
            <a:endParaRPr lang="fr-F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 smtClean="0"/>
          </a:p>
          <a:p>
            <a:endParaRPr lang="en-GB" sz="1600" dirty="0" smtClean="0"/>
          </a:p>
          <a:p>
            <a:endParaRPr lang="fr-FR" dirty="0"/>
          </a:p>
        </p:txBody>
      </p:sp>
      <p:sp>
        <p:nvSpPr>
          <p:cNvPr id="10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8320" y="116795"/>
            <a:ext cx="8891451" cy="528638"/>
          </a:xfrm>
        </p:spPr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16978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KAP survey of Tunisian consumers toward milk and dairy products 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ous-titre 6"/>
          <p:cNvSpPr>
            <a:spLocks noGrp="1"/>
          </p:cNvSpPr>
          <p:nvPr>
            <p:ph type="subTitle" idx="1"/>
          </p:nvPr>
        </p:nvSpPr>
        <p:spPr>
          <a:xfrm>
            <a:off x="324195" y="1774162"/>
            <a:ext cx="11269814" cy="48552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dairy intake, the Semi-quantitative Food Frequency Questionnaire (semi-FFQ)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will be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 investigate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intake of dairy products in one recent month.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will be (ABOUT) 40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items in this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semi-FFQ (Food Frequency Questionnaire):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* (ABOUT) 20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items regarding the general food groups according to Dietary Guidelines for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Tunisian consumers</a:t>
            </a: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	* and (ABOUT) another 20 items that will be developed in this study to investigate different types of dairy product consumption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(such as whole-fat milk, low fat milk, skim milk, lactose-reduced milk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formula ?????, Ricotta,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Lben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Raieb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etc.), place of purchase, conditions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One time 24-hour dietary recall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will be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used to obtain the data on food intake and calculate the</a:t>
            </a: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nutrients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intake.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Standard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bowls, plates,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glasses and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spoons and the standard reference picture book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will be used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help with quantification of food consumption. Protein and calcium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will be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analyzed based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 the Tunisian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Composition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Table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8320" y="116795"/>
            <a:ext cx="8891451" cy="528638"/>
          </a:xfrm>
        </p:spPr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2746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Satisfaction and Sensory evaluation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milk enriched with encapsulated EOs </a:t>
            </a:r>
            <a:endParaRPr lang="fr-FR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>
          <a:xfrm>
            <a:off x="324195" y="2827710"/>
            <a:ext cx="11635576" cy="2857473"/>
          </a:xfrm>
        </p:spPr>
        <p:txBody>
          <a:bodyPr/>
          <a:lstStyle/>
          <a:p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Sensory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by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using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all of 5 sens (taste,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smell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sight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touch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hearing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) to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gather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information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Quality: what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defects are in this product compared to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ideal? often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scored (values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vary), may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pass/fail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Affective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(hedonic) –how much do I like this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? (using scale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dislike very much to like very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much)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Descriptive: how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samples differ 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characteristics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Discrimination: are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these samples the same?–triangle test; duo-trio test</a:t>
            </a: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51489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Satisfaction and Sensory evaluation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milk enriched with encapsulated EOs </a:t>
            </a:r>
            <a:endParaRPr lang="fr-FR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>
          <a:xfrm>
            <a:off x="324195" y="2827710"/>
            <a:ext cx="11635576" cy="2857473"/>
          </a:xfrm>
        </p:spPr>
        <p:txBody>
          <a:bodyPr/>
          <a:lstStyle/>
          <a:p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Sight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texture,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uniformity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defects</a:t>
            </a: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Smell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pleasant, not pleasant, characteristic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product, volatile aromas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Touch: not vey important here 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Taste: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tongue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(taste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buds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)–basic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tastes (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sweet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bitter,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sour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umami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salty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) and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sensations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burning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pepper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cooling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(menthol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fizzing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carbonation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)…</a:t>
            </a:r>
          </a:p>
          <a:p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1528" y="2460479"/>
            <a:ext cx="980696" cy="73446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3415" y="2707999"/>
            <a:ext cx="1251088" cy="115012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0065" y="4625485"/>
            <a:ext cx="1177787" cy="139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87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Satisfaction and Sensory evaluation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milk enriched with encapsulated EOs </a:t>
            </a:r>
            <a:endParaRPr lang="fr-FR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>
          <a:xfrm>
            <a:off x="141314" y="1940993"/>
            <a:ext cx="11635576" cy="285747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Steps in the Sensory Evaluation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Milk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Step 1: Look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Step 2: Smell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Step 3:Taste (</a:t>
            </a:r>
            <a:r>
              <a:rPr lang="en-US" sz="2400" dirty="0" smtClean="0">
                <a:latin typeface="Arial" panose="020B0604020202020204" pitchFamily="34" charset="0"/>
              </a:rPr>
              <a:t>Evaluate </a:t>
            </a:r>
            <a:r>
              <a:rPr lang="en-US" sz="2400" dirty="0">
                <a:latin typeface="Arial" panose="020B0604020202020204" pitchFamily="34" charset="0"/>
              </a:rPr>
              <a:t>for flavor, texture, </a:t>
            </a:r>
            <a:r>
              <a:rPr lang="en-US" sz="2400" dirty="0" smtClean="0">
                <a:latin typeface="Arial" panose="020B0604020202020204" pitchFamily="34" charset="0"/>
              </a:rPr>
              <a:t>sensations)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Step 4: Spit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Step 5: Think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Step 6: Score  </a:t>
            </a:r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4">
            <a:extLst>
              <a:ext uri="{FF2B5EF4-FFF2-40B4-BE49-F238E27FC236}">
                <a16:creationId xmlns=""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WP7: Consumer assessment of milk practices and studies of sensorial properties and consumer acceptance of enriched EOs UHT milk</a:t>
            </a:r>
            <a:endParaRPr lang="fr-FR" b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942" y="2341852"/>
            <a:ext cx="409575" cy="4572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729" y="2799052"/>
            <a:ext cx="485775" cy="485775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5396" y="3164734"/>
            <a:ext cx="657225" cy="62865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5816" y="3960916"/>
            <a:ext cx="609600" cy="6477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9658" y="4607559"/>
            <a:ext cx="741916" cy="59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9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IEPROJETS-1420575277-197</_dlc_DocId>
    <_dlc_DocIdUrl xmlns="c548bc0e-6bc8-495a-98b6-29be45836de1">
      <Url>https://projets.idele.fr/milkqua/_layouts/15/DocIdRedir.aspx?ID=IEPROJETS-1420575277-197</Url>
      <Description>IEPROJETS-1420575277-197</Description>
    </_dlc_DocIdUrl>
  </documentManagement>
</p:properties>
</file>

<file path=customXml/itemProps1.xml><?xml version="1.0" encoding="utf-8"?>
<ds:datastoreItem xmlns:ds="http://schemas.openxmlformats.org/officeDocument/2006/customXml" ds:itemID="{35DFED53-3598-4BF9-87F1-3DA1EAE132C8}"/>
</file>

<file path=customXml/itemProps2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F0457CF-499C-4ABC-877B-60546D01A586}">
  <ds:schemaRefs>
    <ds:schemaRef ds:uri="http://schemas.microsoft.com/office/infopath/2007/PartnerControls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c548bc0e-6bc8-495a-98b6-29be45836de1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21543</TotalTime>
  <Words>1049</Words>
  <Application>Microsoft Office PowerPoint</Application>
  <PresentationFormat>Grand écran</PresentationFormat>
  <Paragraphs>88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13</vt:i4>
      </vt:variant>
    </vt:vector>
  </HeadingPairs>
  <TitlesOfParts>
    <vt:vector size="22" baseType="lpstr">
      <vt:lpstr>Arial</vt:lpstr>
      <vt:lpstr>Calibri</vt:lpstr>
      <vt:lpstr>Open Sans</vt:lpstr>
      <vt:lpstr>Tahoma</vt:lpstr>
      <vt:lpstr>TanseekModernProArabic-Book</vt:lpstr>
      <vt:lpstr>Wingdings</vt:lpstr>
      <vt:lpstr>3_Conception personnalisée</vt:lpstr>
      <vt:lpstr>Conception personnalisée</vt:lpstr>
      <vt:lpstr>4_Conception personnalisée</vt:lpstr>
      <vt:lpstr>WP7: Consumer assessment of milk practices and studies of sensorial properties and consumer acceptance of enriched EOs UHT milk  </vt:lpstr>
      <vt:lpstr>Présentation PowerPoint</vt:lpstr>
      <vt:lpstr>Two main objectives</vt:lpstr>
      <vt:lpstr>Approach and methodology</vt:lpstr>
      <vt:lpstr>Tasks</vt:lpstr>
      <vt:lpstr>KAP survey of Tunisian consumers toward milk and dairy products </vt:lpstr>
      <vt:lpstr>Satisfaction and Sensory evaluation of milk enriched with encapsulated EOs </vt:lpstr>
      <vt:lpstr>Satisfaction and Sensory evaluation of milk enriched with encapsulated EOs </vt:lpstr>
      <vt:lpstr>Satisfaction and Sensory evaluation of milk enriched with encapsulated EOs </vt:lpstr>
      <vt:lpstr>Satisfaction and Sensory evaluation of milk enriched with encapsulated EOs </vt:lpstr>
      <vt:lpstr>Ethics </vt:lpstr>
      <vt:lpstr>Deliverables</vt:lpstr>
      <vt:lpstr>Resources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Raja</cp:lastModifiedBy>
  <cp:revision>71</cp:revision>
  <dcterms:created xsi:type="dcterms:W3CDTF">2020-02-09T15:44:07Z</dcterms:created>
  <dcterms:modified xsi:type="dcterms:W3CDTF">2020-06-04T08:06:46Z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692c2067-2e64-459c-8a23-751a53e5f59c</vt:lpwstr>
  </property>
</Properties>
</file>